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56" r:id="rId2"/>
    <p:sldId id="453" r:id="rId3"/>
    <p:sldId id="455" r:id="rId4"/>
    <p:sldId id="259" r:id="rId5"/>
    <p:sldId id="260" r:id="rId6"/>
    <p:sldId id="451" r:id="rId7"/>
    <p:sldId id="456" r:id="rId8"/>
    <p:sldId id="461" r:id="rId9"/>
    <p:sldId id="464" r:id="rId10"/>
    <p:sldId id="465" r:id="rId11"/>
    <p:sldId id="261" r:id="rId12"/>
    <p:sldId id="457" r:id="rId13"/>
    <p:sldId id="262" r:id="rId14"/>
    <p:sldId id="441" r:id="rId15"/>
    <p:sldId id="263" r:id="rId16"/>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126" autoAdjust="0"/>
  </p:normalViewPr>
  <p:slideViewPr>
    <p:cSldViewPr snapToGrid="0">
      <p:cViewPr varScale="1">
        <p:scale>
          <a:sx n="70" d="100"/>
          <a:sy n="70" d="100"/>
        </p:scale>
        <p:origin x="1810"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tectonics.caltech.edu/research/canto/gps.html"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8" name="Google Shape;88;p1:notes"/>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b="1" dirty="0">
                <a:latin typeface="+mn-lt"/>
              </a:rPr>
              <a:t>For more information:</a:t>
            </a:r>
          </a:p>
          <a:p>
            <a:pPr marL="0" lvl="0" indent="0" algn="l" rtl="0">
              <a:spcBef>
                <a:spcPts val="0"/>
              </a:spcBef>
              <a:spcAft>
                <a:spcPts val="0"/>
              </a:spcAft>
              <a:buNone/>
            </a:pPr>
            <a:r>
              <a:rPr lang="en-US" dirty="0">
                <a:latin typeface="+mn-lt"/>
              </a:rPr>
              <a:t>https://earthquake.usgs.gov/earthquakes/eventpage/at00sfrzl3/executive</a:t>
            </a:r>
            <a:endParaRPr dirty="0">
              <a:latin typeface="+mn-lt"/>
            </a:endParaRPr>
          </a:p>
        </p:txBody>
      </p:sp>
      <p:sp>
        <p:nvSpPr>
          <p:cNvPr id="89" name="Google Shape;89;p1:notes"/>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2e8ec719a23_2_4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2e8ec719a23_2_45: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Background image from Google Maps</a:t>
            </a:r>
            <a:endParaRPr dirty="0"/>
          </a:p>
        </p:txBody>
      </p:sp>
      <p:sp>
        <p:nvSpPr>
          <p:cNvPr id="124" name="Google Shape;124;g2e8ec719a23_2_45: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2e8ec719a23_0_118: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2e8ec719a23_0_11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a:t>Focal Mechanisms Explained:</a:t>
            </a:r>
            <a:endParaRPr b="1"/>
          </a:p>
          <a:p>
            <a:pPr marL="0" lvl="0" indent="0" algn="l" rtl="0">
              <a:lnSpc>
                <a:spcPct val="115000"/>
              </a:lnSpc>
              <a:spcBef>
                <a:spcPts val="400"/>
              </a:spcBef>
              <a:spcAft>
                <a:spcPts val="0"/>
              </a:spcAft>
              <a:buClr>
                <a:schemeClr val="dk1"/>
              </a:buClr>
              <a:buSzPts val="1100"/>
              <a:buFont typeface="Arial"/>
              <a:buNone/>
            </a:pPr>
            <a:r>
              <a:rPr lang="en-US"/>
              <a:t>https://www.iris.edu/hq/inclass/animation/focal_mechanisms_explained</a:t>
            </a:r>
            <a:endParaRPr/>
          </a:p>
          <a:p>
            <a:pPr marL="0" lvl="0" indent="0" algn="l" rtl="0">
              <a:spcBef>
                <a:spcPts val="360"/>
              </a:spcBef>
              <a:spcAft>
                <a:spcPts val="0"/>
              </a:spcAft>
              <a:buNone/>
            </a:pPr>
            <a:endParaRPr/>
          </a:p>
        </p:txBody>
      </p:sp>
      <p:sp>
        <p:nvSpPr>
          <p:cNvPr id="160" name="Google Shape;160;g2e8ec719a23_0_11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eaLnBrk="1" hangingPunct="1">
              <a:spcBef>
                <a:spcPct val="0"/>
              </a:spcBef>
            </a:pPr>
            <a:r>
              <a:rPr lang="en-US" altLang="en-US" b="1" dirty="0">
                <a:solidFill>
                  <a:srgbClr val="393996"/>
                </a:solidFill>
                <a:ea typeface="ＭＳ Ｐゴシック" panose="020B0600070205080204" pitchFamily="34" charset="-128"/>
              </a:rPr>
              <a:t>Relevant Animation:</a:t>
            </a:r>
          </a:p>
          <a:p>
            <a:pPr eaLnBrk="1" hangingPunct="1">
              <a:spcBef>
                <a:spcPct val="0"/>
              </a:spcBef>
            </a:pPr>
            <a:r>
              <a:rPr lang="en-US" altLang="en-US" dirty="0">
                <a:ea typeface="ＭＳ Ｐゴシック" panose="020B0600070205080204" pitchFamily="34" charset="-128"/>
              </a:rPr>
              <a:t>South America – Earthquakes and Tectonics:  http://www.iris.edu/hq/inclass/animation/peruchile_subduction_zone_earthquakes__tectonics </a:t>
            </a:r>
          </a:p>
          <a:p>
            <a:pPr marL="0" lvl="0" indent="0" algn="l" rtl="0">
              <a:spcBef>
                <a:spcPts val="360"/>
              </a:spcBef>
              <a:spcAft>
                <a:spcPts val="0"/>
              </a:spcAft>
              <a:buNone/>
            </a:pPr>
            <a:endParaRPr dirty="0"/>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3388718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Animation created in:</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a:t>https://ds.iris.edu/ieb/</a:t>
            </a:r>
          </a:p>
          <a:p>
            <a:pPr marL="0" lvl="0" indent="0" algn="l" rtl="0">
              <a:spcBef>
                <a:spcPts val="360"/>
              </a:spcBef>
              <a:spcAft>
                <a:spcPts val="0"/>
              </a:spcAft>
              <a:buNone/>
            </a:pPr>
            <a:endParaRPr/>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222370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sz="1400" dirty="0"/>
              <a:t>Where do travel-time curves come from? </a:t>
            </a:r>
            <a:r>
              <a:rPr lang="en-US" altLang="en-US" dirty="0"/>
              <a:t>https://www.iris.edu/hq/inclass/animation/</a:t>
            </a:r>
            <a:r>
              <a:rPr lang="en-US" altLang="en-US" dirty="0" err="1"/>
              <a:t>traveltime_curves_how_they_are_created</a:t>
            </a:r>
            <a:r>
              <a:rPr lang="en-US" altLang="en-US" dirty="0"/>
              <a:t> </a:t>
            </a:r>
          </a:p>
          <a:p>
            <a:endParaRPr lang="en-US" altLang="en-US" dirty="0"/>
          </a:p>
          <a:p>
            <a:pPr eaLnBrk="1" hangingPunct="1">
              <a:spcBef>
                <a:spcPct val="0"/>
              </a:spcBef>
            </a:pPr>
            <a:endParaRPr lang="en-US" altLang="en-US" dirty="0"/>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14</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2bd3eaa297d_0_8: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82" name="Google Shape;182;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2c8ab406f29_0_5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2c8ab406f29_0_5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16" name="Google Shape;216;g2c8ab406f29_0_5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2524590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a:t>
            </a:fld>
            <a:endParaRPr/>
          </a:p>
        </p:txBody>
      </p:sp>
    </p:spTree>
    <p:extLst>
      <p:ext uri="{BB962C8B-B14F-4D97-AF65-F5344CB8AC3E}">
        <p14:creationId xmlns:p14="http://schemas.microsoft.com/office/powerpoint/2010/main" val="1588722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2e8ec719a23_0_1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2e8ec719a23_0_1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spcBef>
                <a:spcPts val="360"/>
              </a:spcBef>
              <a:spcAft>
                <a:spcPts val="0"/>
              </a:spcAft>
              <a:buNone/>
            </a:pPr>
            <a:endParaRPr/>
          </a:p>
        </p:txBody>
      </p:sp>
      <p:sp>
        <p:nvSpPr>
          <p:cNvPr id="141" name="Google Shape;141;g2e8ec719a23_0_1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e8ec719a23_0_2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2e8ec719a23_0_2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spcBef>
                <a:spcPts val="360"/>
              </a:spcBef>
              <a:spcAft>
                <a:spcPts val="0"/>
              </a:spcAft>
              <a:buNone/>
            </a:pPr>
            <a:endParaRPr/>
          </a:p>
        </p:txBody>
      </p:sp>
      <p:sp>
        <p:nvSpPr>
          <p:cNvPr id="150" name="Google Shape;150;g2e8ec719a23_0_2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2c9007cc5cf_0_2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2c9007cc5cf_0_2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dirty="0"/>
          </a:p>
        </p:txBody>
      </p:sp>
      <p:sp>
        <p:nvSpPr>
          <p:cNvPr id="250" name="Google Shape;250;g2c9007cc5cf_0_2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6</a:t>
            </a:fld>
            <a:endParaRPr/>
          </a:p>
        </p:txBody>
      </p:sp>
    </p:spTree>
    <p:extLst>
      <p:ext uri="{BB962C8B-B14F-4D97-AF65-F5344CB8AC3E}">
        <p14:creationId xmlns:p14="http://schemas.microsoft.com/office/powerpoint/2010/main" val="41006890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7</a:t>
            </a:fld>
            <a:endParaRPr/>
          </a:p>
        </p:txBody>
      </p:sp>
    </p:spTree>
    <p:extLst>
      <p:ext uri="{BB962C8B-B14F-4D97-AF65-F5344CB8AC3E}">
        <p14:creationId xmlns:p14="http://schemas.microsoft.com/office/powerpoint/2010/main" val="1874329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2e8ec719a23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2e8ec719a23_0_6: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b="1" dirty="0"/>
              <a:t>Explore the Seismicity:</a:t>
            </a:r>
          </a:p>
          <a:p>
            <a:pPr marL="0" lvl="0" indent="0" algn="l" rtl="0">
              <a:spcBef>
                <a:spcPts val="360"/>
              </a:spcBef>
              <a:spcAft>
                <a:spcPts val="0"/>
              </a:spcAft>
              <a:buNone/>
            </a:pPr>
            <a:r>
              <a:rPr lang="en-US" dirty="0"/>
              <a:t>https://ds.iris.edu/ieb/</a:t>
            </a:r>
            <a:endParaRPr dirty="0"/>
          </a:p>
        </p:txBody>
      </p:sp>
      <p:sp>
        <p:nvSpPr>
          <p:cNvPr id="175" name="Google Shape;175;g2e8ec719a23_0_6: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4085187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e8ec719a23_2_8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2e8ec719a23_2_84: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dirty="0"/>
              <a:t>Station image from </a:t>
            </a:r>
            <a:r>
              <a:rPr lang="en-US" dirty="0" err="1"/>
              <a:t>CalTech</a:t>
            </a:r>
            <a:r>
              <a:rPr lang="en-US" dirty="0"/>
              <a:t> Tectonics Observatory (</a:t>
            </a:r>
            <a:r>
              <a:rPr lang="en-US" u="sng" dirty="0">
                <a:solidFill>
                  <a:schemeClr val="hlink"/>
                </a:solidFill>
                <a:hlinkClick r:id="rId3"/>
              </a:rPr>
              <a:t>http://www.tectonics.caltech.edu/research/canto/gps.html</a:t>
            </a:r>
            <a:r>
              <a:rPr lang="en-US" dirty="0"/>
              <a:t>)</a:t>
            </a:r>
            <a:endParaRPr dirty="0"/>
          </a:p>
        </p:txBody>
      </p:sp>
      <p:sp>
        <p:nvSpPr>
          <p:cNvPr id="95" name="Google Shape;95;g2e8ec719a23_2_84: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1.xml"/><Relationship Id="rId7" Type="http://schemas.openxmlformats.org/officeDocument/2006/relationships/image" Target="../media/image2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3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32.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6.png"/><Relationship Id="rId4" Type="http://schemas.openxmlformats.org/officeDocument/2006/relationships/hyperlink" Target="mailto:tammy.bravo@earthscope.org"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jp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3"/>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 name="TextBox 1">
            <a:extLst>
              <a:ext uri="{FF2B5EF4-FFF2-40B4-BE49-F238E27FC236}">
                <a16:creationId xmlns:a16="http://schemas.microsoft.com/office/drawing/2014/main" id="{9B3E757F-8B8E-B411-B45E-C814ED6C46F3}"/>
              </a:ext>
            </a:extLst>
          </p:cNvPr>
          <p:cNvSpPr txBox="1"/>
          <p:nvPr/>
        </p:nvSpPr>
        <p:spPr>
          <a:xfrm>
            <a:off x="6904154" y="165033"/>
            <a:ext cx="2156844" cy="954107"/>
          </a:xfrm>
          <a:prstGeom prst="rect">
            <a:avLst/>
          </a:prstGeom>
          <a:noFill/>
        </p:spPr>
        <p:txBody>
          <a:bodyPr wrap="square">
            <a:spAutoFit/>
          </a:bodyPr>
          <a:lstStyle/>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dirty="0">
                <a:latin typeface="Arial" panose="020B0604020202020204" pitchFamily="34" charset="0"/>
              </a:rPr>
              <a:t>15</a:t>
            </a:r>
            <a:r>
              <a:rPr lang="en-US" altLang="en-US" dirty="0">
                <a:latin typeface="Arial" panose="020B0604020202020204" pitchFamily="34" charset="0"/>
              </a:rPr>
              <a:t>.811° S </a:t>
            </a:r>
            <a:endParaRPr lang="en-US" b="1" dirty="0">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dirty="0">
                <a:latin typeface="Arial" panose="020B0604020202020204" pitchFamily="34" charset="0"/>
              </a:rPr>
              <a:t>74.445</a:t>
            </a:r>
            <a:r>
              <a:rPr lang="en-US" altLang="en-US" sz="1200" dirty="0">
                <a:latin typeface="Arial" panose="020B0604020202020204" pitchFamily="34" charset="0"/>
              </a:rPr>
              <a:t>°</a:t>
            </a:r>
            <a:r>
              <a:rPr lang="en-US" altLang="en-US" dirty="0">
                <a:latin typeface="Arial" panose="020B0604020202020204" pitchFamily="34" charset="0"/>
              </a:rPr>
              <a:t>W</a:t>
            </a:r>
            <a:r>
              <a:rPr lang="en-US" altLang="en-US" sz="1400" dirty="0">
                <a:latin typeface="Arial" panose="020B0604020202020204" pitchFamily="34" charset="0"/>
              </a:rPr>
              <a:t> </a:t>
            </a:r>
            <a:br>
              <a:rPr lang="en-US" altLang="en-US" sz="1400" dirty="0">
                <a:latin typeface="Arial" panose="020B0604020202020204" pitchFamily="34" charset="0"/>
              </a:rPr>
            </a:br>
            <a:r>
              <a:rPr lang="en-US" sz="14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dirty="0">
                <a:effectLst>
                  <a:outerShdw blurRad="38100" dist="38100" dir="2700000" algn="tl">
                    <a:srgbClr val="C0C0C0"/>
                  </a:outerShdw>
                </a:effectLst>
                <a:latin typeface="Arial" charset="0"/>
                <a:ea typeface="ＭＳ Ｐゴシック" pitchFamily="-109" charset="-128"/>
                <a:cs typeface="Arial" pitchFamily="34" charset="0"/>
              </a:rPr>
              <a:t>28 km</a:t>
            </a:r>
            <a:endParaRPr lang="en-US" sz="14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 name="Google Shape;92;p13">
            <a:extLst>
              <a:ext uri="{FF2B5EF4-FFF2-40B4-BE49-F238E27FC236}">
                <a16:creationId xmlns:a16="http://schemas.microsoft.com/office/drawing/2014/main" id="{0D0EF36A-A189-95C2-7308-84F7F9451BCF}"/>
              </a:ext>
            </a:extLst>
          </p:cNvPr>
          <p:cNvSpPr txBox="1"/>
          <p:nvPr/>
        </p:nvSpPr>
        <p:spPr>
          <a:xfrm>
            <a:off x="363726" y="1153058"/>
            <a:ext cx="3998724" cy="530803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solidFill>
                  <a:schemeClr val="dk1"/>
                </a:solidFill>
                <a:latin typeface="Arial" panose="020B0604020202020204" pitchFamily="34" charset="0"/>
                <a:ea typeface="Calibri"/>
                <a:cs typeface="Arial" panose="020B0604020202020204" pitchFamily="34" charset="0"/>
                <a:sym typeface="Calibri"/>
              </a:rPr>
              <a:t>A 7.2 magnitude earthquake occurred off the coast of southern </a:t>
            </a:r>
            <a:r>
              <a:rPr lang="en-US" sz="1600" dirty="0">
                <a:solidFill>
                  <a:schemeClr val="tx1"/>
                </a:solidFill>
                <a:latin typeface="Arial" panose="020B0604020202020204" pitchFamily="34" charset="0"/>
                <a:ea typeface="Calibri"/>
                <a:cs typeface="Arial" panose="020B0604020202020204" pitchFamily="34" charset="0"/>
                <a:sym typeface="Calibri"/>
              </a:rPr>
              <a:t>Peru just after midnight local time (12:36 am) on </a:t>
            </a:r>
            <a:r>
              <a:rPr lang="en-US" sz="1600" dirty="0">
                <a:solidFill>
                  <a:schemeClr val="dk1"/>
                </a:solidFill>
                <a:latin typeface="Arial" panose="020B0604020202020204" pitchFamily="34" charset="0"/>
                <a:ea typeface="Calibri"/>
                <a:cs typeface="Arial" panose="020B0604020202020204" pitchFamily="34" charset="0"/>
                <a:sym typeface="Calibri"/>
              </a:rPr>
              <a:t>Friday at a depth of 28 kilometers (17 miles).</a:t>
            </a:r>
          </a:p>
          <a:p>
            <a:pPr marL="0" lvl="0" indent="0" algn="l" rtl="0">
              <a:spcBef>
                <a:spcPts val="0"/>
              </a:spcBef>
              <a:spcAft>
                <a:spcPts val="0"/>
              </a:spcAft>
              <a:buNone/>
            </a:pPr>
            <a:endParaRPr lang="en-US" sz="160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None/>
            </a:pPr>
            <a:r>
              <a:rPr lang="en-US" sz="1600" dirty="0">
                <a:solidFill>
                  <a:schemeClr val="dk1"/>
                </a:solidFill>
                <a:latin typeface="Arial" panose="020B0604020202020204" pitchFamily="34" charset="0"/>
                <a:ea typeface="Calibri"/>
                <a:cs typeface="Arial" panose="020B0604020202020204" pitchFamily="34" charset="0"/>
                <a:sym typeface="Calibri"/>
              </a:rPr>
              <a:t>The earthquake occurred 317 kilometers (197 miles) northwest of </a:t>
            </a:r>
            <a:r>
              <a:rPr lang="en-US" sz="1600" dirty="0" err="1">
                <a:solidFill>
                  <a:schemeClr val="dk1"/>
                </a:solidFill>
                <a:latin typeface="Arial" panose="020B0604020202020204" pitchFamily="34" charset="0"/>
                <a:ea typeface="Calibri"/>
                <a:cs typeface="Arial" panose="020B0604020202020204" pitchFamily="34" charset="0"/>
                <a:sym typeface="Calibri"/>
              </a:rPr>
              <a:t>Ariquipa</a:t>
            </a:r>
            <a:r>
              <a:rPr lang="en-US" sz="1600" dirty="0">
                <a:solidFill>
                  <a:schemeClr val="dk1"/>
                </a:solidFill>
                <a:latin typeface="Arial" panose="020B0604020202020204" pitchFamily="34" charset="0"/>
                <a:ea typeface="Calibri"/>
                <a:cs typeface="Arial" panose="020B0604020202020204" pitchFamily="34" charset="0"/>
                <a:sym typeface="Calibri"/>
              </a:rPr>
              <a:t>, and about 600 kilometers (372 miles) south of the capital Lima.</a:t>
            </a:r>
          </a:p>
          <a:p>
            <a:pPr marL="0" lvl="0" indent="0" algn="l" rtl="0">
              <a:spcBef>
                <a:spcPts val="0"/>
              </a:spcBef>
              <a:spcAft>
                <a:spcPts val="0"/>
              </a:spcAft>
              <a:buNone/>
            </a:pPr>
            <a:endParaRPr lang="en-US" sz="160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None/>
            </a:pPr>
            <a:r>
              <a:rPr lang="en-US" sz="1600" dirty="0">
                <a:solidFill>
                  <a:schemeClr val="dk1"/>
                </a:solidFill>
                <a:latin typeface="Arial" panose="020B0604020202020204" pitchFamily="34" charset="0"/>
                <a:ea typeface="Calibri"/>
                <a:cs typeface="Arial" panose="020B0604020202020204" pitchFamily="34" charset="0"/>
                <a:sym typeface="Calibri"/>
              </a:rPr>
              <a:t>Eight people have been reported injured in the earthquake and landslides have been reported on local roads. At least four aftershocks greater than magnitude 4.0 have been felt in the region.</a:t>
            </a:r>
          </a:p>
          <a:p>
            <a:pPr marL="0" lvl="0" indent="0" algn="l" rtl="0">
              <a:spcBef>
                <a:spcPts val="0"/>
              </a:spcBef>
              <a:spcAft>
                <a:spcPts val="0"/>
              </a:spcAft>
              <a:buNone/>
            </a:pPr>
            <a:endParaRPr lang="en-US" sz="1600" dirty="0">
              <a:solidFill>
                <a:schemeClr val="dk1"/>
              </a:solidFill>
              <a:latin typeface="Arial" panose="020B0604020202020204" pitchFamily="34" charset="0"/>
              <a:ea typeface="Calibri"/>
              <a:cs typeface="Arial" panose="020B0604020202020204" pitchFamily="34" charset="0"/>
              <a:sym typeface="Calibri"/>
            </a:endParaRPr>
          </a:p>
          <a:p>
            <a:pPr marL="0" lvl="0" indent="0" algn="l" rtl="0">
              <a:spcBef>
                <a:spcPts val="0"/>
              </a:spcBef>
              <a:spcAft>
                <a:spcPts val="0"/>
              </a:spcAft>
              <a:buClr>
                <a:schemeClr val="dk1"/>
              </a:buClr>
              <a:buSzPts val="1100"/>
              <a:buFont typeface="Arial"/>
              <a:buNone/>
            </a:pPr>
            <a:r>
              <a:rPr lang="en-US" sz="1600" dirty="0">
                <a:solidFill>
                  <a:schemeClr val="dk1"/>
                </a:solidFill>
                <a:latin typeface="Arial" panose="020B0604020202020204" pitchFamily="34" charset="0"/>
                <a:ea typeface="Calibri"/>
                <a:cs typeface="Arial" panose="020B0604020202020204" pitchFamily="34" charset="0"/>
                <a:sym typeface="Calibri"/>
              </a:rPr>
              <a:t>Authorities initially issued tsunami warnings for coastal areas of Peru and Chile following the earthquake, but these warnings have since been rescinded.</a:t>
            </a:r>
            <a:endParaRPr sz="1600" dirty="0">
              <a:solidFill>
                <a:schemeClr val="dk1"/>
              </a:solidFill>
              <a:latin typeface="Arial" panose="020B0604020202020204" pitchFamily="34" charset="0"/>
              <a:ea typeface="Calibri"/>
              <a:cs typeface="Arial" panose="020B0604020202020204" pitchFamily="34" charset="0"/>
              <a:sym typeface="Calibri"/>
            </a:endParaRPr>
          </a:p>
        </p:txBody>
      </p:sp>
      <p:grpSp>
        <p:nvGrpSpPr>
          <p:cNvPr id="8" name="Group 7">
            <a:extLst>
              <a:ext uri="{FF2B5EF4-FFF2-40B4-BE49-F238E27FC236}">
                <a16:creationId xmlns:a16="http://schemas.microsoft.com/office/drawing/2014/main" id="{57F7A1DD-4DCB-0182-D0E6-66C5237C2810}"/>
              </a:ext>
            </a:extLst>
          </p:cNvPr>
          <p:cNvGrpSpPr/>
          <p:nvPr/>
        </p:nvGrpSpPr>
        <p:grpSpPr>
          <a:xfrm>
            <a:off x="4572000" y="2693873"/>
            <a:ext cx="4323989" cy="3754664"/>
            <a:chOff x="4592600" y="1290119"/>
            <a:chExt cx="4323989" cy="3754664"/>
          </a:xfrm>
        </p:grpSpPr>
        <p:pic>
          <p:nvPicPr>
            <p:cNvPr id="6" name="Picture 5">
              <a:extLst>
                <a:ext uri="{FF2B5EF4-FFF2-40B4-BE49-F238E27FC236}">
                  <a16:creationId xmlns:a16="http://schemas.microsoft.com/office/drawing/2014/main" id="{0A8A010E-F7A3-6B49-2DFD-8241EF75D5B8}"/>
                </a:ext>
              </a:extLst>
            </p:cNvPr>
            <p:cNvPicPr>
              <a:picLocks noChangeAspect="1"/>
            </p:cNvPicPr>
            <p:nvPr/>
          </p:nvPicPr>
          <p:blipFill>
            <a:blip r:embed="rId3"/>
            <a:stretch>
              <a:fillRect/>
            </a:stretch>
          </p:blipFill>
          <p:spPr>
            <a:xfrm>
              <a:off x="4592600" y="1290119"/>
              <a:ext cx="4323989" cy="3754664"/>
            </a:xfrm>
            <a:prstGeom prst="rect">
              <a:avLst/>
            </a:prstGeom>
          </p:spPr>
        </p:pic>
        <p:sp>
          <p:nvSpPr>
            <p:cNvPr id="7" name="5-Point Star 2">
              <a:extLst>
                <a:ext uri="{FF2B5EF4-FFF2-40B4-BE49-F238E27FC236}">
                  <a16:creationId xmlns:a16="http://schemas.microsoft.com/office/drawing/2014/main" id="{10C95542-EC9F-B776-0446-E2141F4175DF}"/>
                </a:ext>
              </a:extLst>
            </p:cNvPr>
            <p:cNvSpPr/>
            <p:nvPr/>
          </p:nvSpPr>
          <p:spPr bwMode="auto">
            <a:xfrm>
              <a:off x="6450012" y="4022153"/>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pic>
        <p:nvPicPr>
          <p:cNvPr id="2052" name="Picture 4">
            <a:extLst>
              <a:ext uri="{FF2B5EF4-FFF2-40B4-BE49-F238E27FC236}">
                <a16:creationId xmlns:a16="http://schemas.microsoft.com/office/drawing/2014/main" id="{FF2DA724-CC81-4661-3CF4-1551493D5B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7951" y="603249"/>
            <a:ext cx="1839600" cy="18426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8" name="Google Shape;128;p15"/>
          <p:cNvSpPr txBox="1"/>
          <p:nvPr/>
        </p:nvSpPr>
        <p:spPr>
          <a:xfrm>
            <a:off x="1233499" y="0"/>
            <a:ext cx="40179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7.2</a:t>
            </a:r>
            <a:r>
              <a:rPr lang="en-US" sz="2400" b="1">
                <a:solidFill>
                  <a:srgbClr val="10478B"/>
                </a:solidFill>
                <a:latin typeface="Arial"/>
                <a:ea typeface="Arial"/>
                <a:cs typeface="Arial"/>
                <a:sym typeface="Arial"/>
              </a:rPr>
              <a:t> </a:t>
            </a:r>
            <a:r>
              <a:rPr lang="en-US" sz="2400" b="1">
                <a:solidFill>
                  <a:srgbClr val="10478B"/>
                </a:solidFill>
              </a:rPr>
              <a:t>PERU</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June</a:t>
            </a:r>
            <a:r>
              <a:rPr lang="en-US" sz="1800" b="1">
                <a:solidFill>
                  <a:srgbClr val="10478B"/>
                </a:solidFill>
                <a:latin typeface="Arial"/>
                <a:ea typeface="Arial"/>
                <a:cs typeface="Arial"/>
                <a:sym typeface="Arial"/>
              </a:rPr>
              <a:t> 2</a:t>
            </a:r>
            <a:r>
              <a:rPr lang="en-US" sz="1800" b="1">
                <a:solidFill>
                  <a:srgbClr val="10478B"/>
                </a:solidFill>
              </a:rPr>
              <a:t>8</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5</a:t>
            </a:r>
            <a:r>
              <a:rPr lang="en-US" sz="1800" b="1">
                <a:solidFill>
                  <a:srgbClr val="10478B"/>
                </a:solidFill>
                <a:latin typeface="Arial"/>
                <a:ea typeface="Arial"/>
                <a:cs typeface="Arial"/>
                <a:sym typeface="Arial"/>
              </a:rPr>
              <a:t>:</a:t>
            </a:r>
            <a:r>
              <a:rPr lang="en-US" sz="1800" b="1">
                <a:solidFill>
                  <a:srgbClr val="10478B"/>
                </a:solidFill>
              </a:rPr>
              <a:t>3</a:t>
            </a:r>
            <a:r>
              <a:rPr lang="en-US" sz="1800" b="1">
                <a:solidFill>
                  <a:srgbClr val="10478B"/>
                </a:solidFill>
                <a:latin typeface="Arial"/>
                <a:ea typeface="Arial"/>
                <a:cs typeface="Arial"/>
                <a:sym typeface="Arial"/>
              </a:rPr>
              <a:t>6:</a:t>
            </a:r>
            <a:r>
              <a:rPr lang="en-US" sz="1800" b="1">
                <a:solidFill>
                  <a:srgbClr val="10478B"/>
                </a:solidFill>
              </a:rPr>
              <a:t>37</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134" name="Google Shape;134;p15"/>
          <p:cNvSpPr txBox="1"/>
          <p:nvPr/>
        </p:nvSpPr>
        <p:spPr>
          <a:xfrm>
            <a:off x="261811" y="1038520"/>
            <a:ext cx="2901016" cy="4339619"/>
          </a:xfrm>
          <a:prstGeom prst="rect">
            <a:avLst/>
          </a:prstGeom>
          <a:noFill/>
          <a:ln>
            <a:noFill/>
          </a:ln>
        </p:spPr>
        <p:txBody>
          <a:bodyPr spcFirstLastPara="1" wrap="square" lIns="91425" tIns="91425" rIns="91425" bIns="91425" anchor="t" anchorCtr="0">
            <a:spAutoFit/>
          </a:bodyPr>
          <a:lstStyle/>
          <a:p>
            <a:pPr lvl="0"/>
            <a:r>
              <a:rPr lang="en-US" sz="1500" dirty="0"/>
              <a:t>Peru and neighboring countries have GPS stations that record the deformation of the South American continental margin.  </a:t>
            </a:r>
            <a:r>
              <a:rPr lang="en-US" sz="1500" dirty="0">
                <a:solidFill>
                  <a:srgbClr val="000000"/>
                </a:solidFill>
              </a:rPr>
              <a:t>Compared to stations east of the Andes Mountains, GPS </a:t>
            </a:r>
            <a:r>
              <a:rPr lang="en-US" sz="1500" dirty="0"/>
              <a:t>stations along the coast are moving as much as 3 cm/</a:t>
            </a:r>
            <a:r>
              <a:rPr lang="en-US" sz="1500" dirty="0" err="1"/>
              <a:t>yr</a:t>
            </a:r>
            <a:r>
              <a:rPr lang="en-US" sz="1500" dirty="0"/>
              <a:t> (~1.2 inch/</a:t>
            </a:r>
            <a:r>
              <a:rPr lang="en-US" sz="1500" dirty="0" err="1"/>
              <a:t>yr</a:t>
            </a:r>
            <a:r>
              <a:rPr lang="en-US" sz="1500" dirty="0"/>
              <a:t>) towards the northeast as indicated by the blue arrows.  </a:t>
            </a:r>
          </a:p>
          <a:p>
            <a:pPr lvl="0"/>
            <a:endParaRPr lang="en-US" sz="1500" dirty="0"/>
          </a:p>
          <a:p>
            <a:pPr lvl="0"/>
            <a:r>
              <a:rPr lang="en-US" sz="1500" dirty="0"/>
              <a:t>As shown in the cross section below, the continental margin above the subduction zone plate boundary is being compressed by the eastward motion of the Nazca Plate. </a:t>
            </a:r>
            <a:r>
              <a:rPr lang="en-US" sz="1500" dirty="0">
                <a:solidFill>
                  <a:srgbClr val="000000"/>
                </a:solidFill>
              </a:rPr>
              <a:t>Over</a:t>
            </a:r>
            <a:endParaRPr sz="1500" dirty="0">
              <a:solidFill>
                <a:srgbClr val="000000"/>
              </a:solidFill>
            </a:endParaRPr>
          </a:p>
        </p:txBody>
      </p:sp>
      <p:pic>
        <p:nvPicPr>
          <p:cNvPr id="77" name="Picture 76">
            <a:extLst>
              <a:ext uri="{FF2B5EF4-FFF2-40B4-BE49-F238E27FC236}">
                <a16:creationId xmlns:a16="http://schemas.microsoft.com/office/drawing/2014/main" id="{B4A0A308-F3CF-328D-52CB-DBCC57774A09}"/>
              </a:ext>
            </a:extLst>
          </p:cNvPr>
          <p:cNvPicPr>
            <a:picLocks noChangeAspect="1"/>
          </p:cNvPicPr>
          <p:nvPr/>
        </p:nvPicPr>
        <p:blipFill rotWithShape="1">
          <a:blip r:embed="rId3"/>
          <a:srcRect t="25016" b="16096"/>
          <a:stretch/>
        </p:blipFill>
        <p:spPr>
          <a:xfrm>
            <a:off x="4407825" y="5311545"/>
            <a:ext cx="4569460" cy="1376856"/>
          </a:xfrm>
          <a:prstGeom prst="rect">
            <a:avLst/>
          </a:prstGeom>
        </p:spPr>
      </p:pic>
      <p:pic>
        <p:nvPicPr>
          <p:cNvPr id="78" name="Picture 77">
            <a:extLst>
              <a:ext uri="{FF2B5EF4-FFF2-40B4-BE49-F238E27FC236}">
                <a16:creationId xmlns:a16="http://schemas.microsoft.com/office/drawing/2014/main" id="{5A1A28CF-40C1-88ED-FC1C-2F1BAEE9F502}"/>
              </a:ext>
            </a:extLst>
          </p:cNvPr>
          <p:cNvPicPr>
            <a:picLocks noChangeAspect="1"/>
          </p:cNvPicPr>
          <p:nvPr/>
        </p:nvPicPr>
        <p:blipFill>
          <a:blip r:embed="rId4"/>
          <a:stretch>
            <a:fillRect/>
          </a:stretch>
        </p:blipFill>
        <p:spPr>
          <a:xfrm>
            <a:off x="6242085" y="5713474"/>
            <a:ext cx="774700" cy="260350"/>
          </a:xfrm>
          <a:prstGeom prst="rect">
            <a:avLst/>
          </a:prstGeom>
        </p:spPr>
      </p:pic>
      <p:sp>
        <p:nvSpPr>
          <p:cNvPr id="79" name="TextBox 12">
            <a:extLst>
              <a:ext uri="{FF2B5EF4-FFF2-40B4-BE49-F238E27FC236}">
                <a16:creationId xmlns:a16="http://schemas.microsoft.com/office/drawing/2014/main" id="{55935139-DAFD-5282-F108-470CFEAC68A4}"/>
              </a:ext>
            </a:extLst>
          </p:cNvPr>
          <p:cNvSpPr txBox="1">
            <a:spLocks noChangeArrowheads="1"/>
          </p:cNvSpPr>
          <p:nvPr/>
        </p:nvSpPr>
        <p:spPr bwMode="auto">
          <a:xfrm rot="1128707">
            <a:off x="6170919" y="6276526"/>
            <a:ext cx="1310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i="1" dirty="0">
                <a:latin typeface="Arial" panose="020B0604020202020204" pitchFamily="34" charset="0"/>
              </a:rPr>
              <a:t>Nazca Plate</a:t>
            </a:r>
          </a:p>
        </p:txBody>
      </p:sp>
      <p:sp>
        <p:nvSpPr>
          <p:cNvPr id="80" name="TextBox 12">
            <a:extLst>
              <a:ext uri="{FF2B5EF4-FFF2-40B4-BE49-F238E27FC236}">
                <a16:creationId xmlns:a16="http://schemas.microsoft.com/office/drawing/2014/main" id="{B08CF876-C643-4D16-BAA5-13D89B002DD1}"/>
              </a:ext>
            </a:extLst>
          </p:cNvPr>
          <p:cNvSpPr txBox="1">
            <a:spLocks noChangeArrowheads="1"/>
          </p:cNvSpPr>
          <p:nvPr/>
        </p:nvSpPr>
        <p:spPr bwMode="auto">
          <a:xfrm>
            <a:off x="6765200" y="5943517"/>
            <a:ext cx="22987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i="1" dirty="0">
                <a:latin typeface="Arial" panose="020B0604020202020204" pitchFamily="34" charset="0"/>
              </a:rPr>
              <a:t>South American Plate</a:t>
            </a:r>
          </a:p>
        </p:txBody>
      </p:sp>
      <p:grpSp>
        <p:nvGrpSpPr>
          <p:cNvPr id="7" name="Group 6">
            <a:extLst>
              <a:ext uri="{FF2B5EF4-FFF2-40B4-BE49-F238E27FC236}">
                <a16:creationId xmlns:a16="http://schemas.microsoft.com/office/drawing/2014/main" id="{11F20CBF-174C-F32E-DDFD-B712D6E074FB}"/>
              </a:ext>
            </a:extLst>
          </p:cNvPr>
          <p:cNvGrpSpPr/>
          <p:nvPr/>
        </p:nvGrpSpPr>
        <p:grpSpPr>
          <a:xfrm>
            <a:off x="3118906" y="902611"/>
            <a:ext cx="5902198" cy="4117800"/>
            <a:chOff x="3118906" y="1102636"/>
            <a:chExt cx="5902198" cy="4117800"/>
          </a:xfrm>
        </p:grpSpPr>
        <p:pic>
          <p:nvPicPr>
            <p:cNvPr id="126" name="Google Shape;126;p15"/>
            <p:cNvPicPr preferRelativeResize="0"/>
            <p:nvPr/>
          </p:nvPicPr>
          <p:blipFill>
            <a:blip r:embed="rId5">
              <a:alphaModFix/>
            </a:blip>
            <a:stretch>
              <a:fillRect/>
            </a:stretch>
          </p:blipFill>
          <p:spPr>
            <a:xfrm>
              <a:off x="3118906" y="1102636"/>
              <a:ext cx="5902198" cy="4095226"/>
            </a:xfrm>
            <a:prstGeom prst="rect">
              <a:avLst/>
            </a:prstGeom>
            <a:noFill/>
            <a:ln>
              <a:noFill/>
            </a:ln>
          </p:spPr>
        </p:pic>
        <p:pic>
          <p:nvPicPr>
            <p:cNvPr id="127" name="Google Shape;127;p15"/>
            <p:cNvPicPr preferRelativeResize="0"/>
            <p:nvPr/>
          </p:nvPicPr>
          <p:blipFill>
            <a:blip r:embed="rId6">
              <a:alphaModFix/>
            </a:blip>
            <a:stretch>
              <a:fillRect/>
            </a:stretch>
          </p:blipFill>
          <p:spPr>
            <a:xfrm>
              <a:off x="3118906" y="1673661"/>
              <a:ext cx="3440800" cy="3546775"/>
            </a:xfrm>
            <a:prstGeom prst="rect">
              <a:avLst/>
            </a:prstGeom>
            <a:noFill/>
            <a:ln>
              <a:noFill/>
            </a:ln>
          </p:spPr>
        </p:pic>
        <p:sp>
          <p:nvSpPr>
            <p:cNvPr id="132" name="Google Shape;132;p15"/>
            <p:cNvSpPr txBox="1"/>
            <p:nvPr/>
          </p:nvSpPr>
          <p:spPr>
            <a:xfrm>
              <a:off x="6935821" y="1254372"/>
              <a:ext cx="1635975" cy="723245"/>
            </a:xfrm>
            <a:prstGeom prst="rect">
              <a:avLst/>
            </a:prstGeom>
            <a:solidFill>
              <a:schemeClr val="lt1"/>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b="1" dirty="0">
                  <a:solidFill>
                    <a:srgbClr val="0000FF"/>
                  </a:solidFill>
                  <a:latin typeface="Calibri"/>
                  <a:ea typeface="Calibri"/>
                  <a:cs typeface="Calibri"/>
                  <a:sym typeface="Calibri"/>
                </a:rPr>
                <a:t>GPS motion scale</a:t>
              </a:r>
              <a:endParaRPr sz="1200" b="1" dirty="0">
                <a:solidFill>
                  <a:srgbClr val="0000FF"/>
                </a:solidFill>
                <a:latin typeface="Calibri"/>
                <a:ea typeface="Calibri"/>
                <a:cs typeface="Calibri"/>
                <a:sym typeface="Calibri"/>
              </a:endParaRPr>
            </a:p>
            <a:p>
              <a:pPr marL="0" lvl="0" indent="0" algn="ctr" rtl="0">
                <a:spcBef>
                  <a:spcPts val="0"/>
                </a:spcBef>
                <a:spcAft>
                  <a:spcPts val="0"/>
                </a:spcAft>
                <a:buNone/>
              </a:pPr>
              <a:r>
                <a:rPr lang="en-US" sz="1200" b="1" dirty="0">
                  <a:solidFill>
                    <a:srgbClr val="0000FF"/>
                  </a:solidFill>
                  <a:latin typeface="Calibri"/>
                  <a:ea typeface="Calibri"/>
                  <a:cs typeface="Calibri"/>
                  <a:sym typeface="Calibri"/>
                </a:rPr>
                <a:t>2.5 cm/</a:t>
              </a:r>
              <a:r>
                <a:rPr lang="en-US" sz="1200" b="1" dirty="0" err="1">
                  <a:solidFill>
                    <a:srgbClr val="0000FF"/>
                  </a:solidFill>
                  <a:latin typeface="Calibri"/>
                  <a:ea typeface="Calibri"/>
                  <a:cs typeface="Calibri"/>
                  <a:sym typeface="Calibri"/>
                </a:rPr>
                <a:t>yr</a:t>
              </a:r>
              <a:r>
                <a:rPr lang="en-US" sz="1200" b="1" dirty="0">
                  <a:solidFill>
                    <a:srgbClr val="0000FF"/>
                  </a:solidFill>
                  <a:latin typeface="Calibri"/>
                  <a:ea typeface="Calibri"/>
                  <a:cs typeface="Calibri"/>
                  <a:sym typeface="Calibri"/>
                </a:rPr>
                <a:t> (~1 inch/</a:t>
              </a:r>
              <a:r>
                <a:rPr lang="en-US" sz="1200" b="1" dirty="0" err="1">
                  <a:solidFill>
                    <a:srgbClr val="0000FF"/>
                  </a:solidFill>
                  <a:latin typeface="Calibri"/>
                  <a:ea typeface="Calibri"/>
                  <a:cs typeface="Calibri"/>
                  <a:sym typeface="Calibri"/>
                </a:rPr>
                <a:t>yr</a:t>
              </a:r>
              <a:r>
                <a:rPr lang="en-US" sz="1200" b="1" dirty="0">
                  <a:solidFill>
                    <a:srgbClr val="0000FF"/>
                  </a:solidFill>
                  <a:latin typeface="Calibri"/>
                  <a:ea typeface="Calibri"/>
                  <a:cs typeface="Calibri"/>
                  <a:sym typeface="Calibri"/>
                </a:rPr>
                <a:t>)</a:t>
              </a:r>
            </a:p>
            <a:p>
              <a:pPr marL="0" lvl="0" indent="0" algn="l" rtl="0">
                <a:spcBef>
                  <a:spcPts val="0"/>
                </a:spcBef>
                <a:spcAft>
                  <a:spcPts val="0"/>
                </a:spcAft>
                <a:buNone/>
              </a:pPr>
              <a:endParaRPr sz="1100" b="1" dirty="0">
                <a:solidFill>
                  <a:srgbClr val="0000FF"/>
                </a:solidFill>
                <a:latin typeface="Calibri"/>
                <a:ea typeface="Calibri"/>
                <a:cs typeface="Calibri"/>
                <a:sym typeface="Calibri"/>
              </a:endParaRPr>
            </a:p>
          </p:txBody>
        </p:sp>
        <p:cxnSp>
          <p:nvCxnSpPr>
            <p:cNvPr id="133" name="Google Shape;133;p15"/>
            <p:cNvCxnSpPr/>
            <p:nvPr/>
          </p:nvCxnSpPr>
          <p:spPr>
            <a:xfrm>
              <a:off x="7403232" y="1822642"/>
              <a:ext cx="636900" cy="0"/>
            </a:xfrm>
            <a:prstGeom prst="straightConnector1">
              <a:avLst/>
            </a:prstGeom>
            <a:noFill/>
            <a:ln w="19050" cap="flat" cmpd="sng">
              <a:solidFill>
                <a:srgbClr val="0000FF"/>
              </a:solidFill>
              <a:prstDash val="solid"/>
              <a:round/>
              <a:headEnd type="none" w="med" len="med"/>
              <a:tailEnd type="stealth" w="med" len="med"/>
            </a:ln>
          </p:spPr>
        </p:cxnSp>
        <p:sp>
          <p:nvSpPr>
            <p:cNvPr id="136" name="Google Shape;136;p15"/>
            <p:cNvSpPr txBox="1"/>
            <p:nvPr/>
          </p:nvSpPr>
          <p:spPr>
            <a:xfrm rot="2699695">
              <a:off x="3245360" y="3371429"/>
              <a:ext cx="2393486" cy="35383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2E6D81"/>
                  </a:solidFill>
                  <a:latin typeface="Calibri"/>
                  <a:ea typeface="Calibri"/>
                  <a:cs typeface="Calibri"/>
                  <a:sym typeface="Calibri"/>
                </a:rPr>
                <a:t>Subduction zone plate boundary</a:t>
              </a:r>
              <a:endParaRPr sz="1100" b="1">
                <a:solidFill>
                  <a:srgbClr val="2E6D81"/>
                </a:solidFill>
                <a:latin typeface="Calibri"/>
                <a:ea typeface="Calibri"/>
                <a:cs typeface="Calibri"/>
                <a:sym typeface="Calibri"/>
              </a:endParaRPr>
            </a:p>
          </p:txBody>
        </p:sp>
        <p:sp>
          <p:nvSpPr>
            <p:cNvPr id="2" name="Google Shape;113;p14">
              <a:extLst>
                <a:ext uri="{FF2B5EF4-FFF2-40B4-BE49-F238E27FC236}">
                  <a16:creationId xmlns:a16="http://schemas.microsoft.com/office/drawing/2014/main" id="{AC04DB27-8218-4018-ACC2-DE52FD85F40B}"/>
                </a:ext>
              </a:extLst>
            </p:cNvPr>
            <p:cNvSpPr/>
            <p:nvPr/>
          </p:nvSpPr>
          <p:spPr>
            <a:xfrm rot="5102836">
              <a:off x="4830651" y="2321016"/>
              <a:ext cx="254080" cy="938973"/>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 name="Google Shape;117;p14">
              <a:extLst>
                <a:ext uri="{FF2B5EF4-FFF2-40B4-BE49-F238E27FC236}">
                  <a16:creationId xmlns:a16="http://schemas.microsoft.com/office/drawing/2014/main" id="{ED8B1615-24EC-8352-37C0-74A9D53418E9}"/>
                </a:ext>
              </a:extLst>
            </p:cNvPr>
            <p:cNvSpPr txBox="1"/>
            <p:nvPr/>
          </p:nvSpPr>
          <p:spPr>
            <a:xfrm>
              <a:off x="3749842" y="2353336"/>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faster movement</a:t>
              </a:r>
              <a:endParaRPr sz="1100" b="1">
                <a:solidFill>
                  <a:srgbClr val="FFFF00"/>
                </a:solidFill>
                <a:latin typeface="Calibri"/>
                <a:ea typeface="Calibri"/>
                <a:cs typeface="Calibri"/>
                <a:sym typeface="Calibri"/>
              </a:endParaRPr>
            </a:p>
          </p:txBody>
        </p:sp>
        <p:sp>
          <p:nvSpPr>
            <p:cNvPr id="4" name="Google Shape;116;p14">
              <a:extLst>
                <a:ext uri="{FF2B5EF4-FFF2-40B4-BE49-F238E27FC236}">
                  <a16:creationId xmlns:a16="http://schemas.microsoft.com/office/drawing/2014/main" id="{4CF510D8-813B-EF49-C716-4392770887DE}"/>
                </a:ext>
              </a:extLst>
            </p:cNvPr>
            <p:cNvSpPr txBox="1"/>
            <p:nvPr/>
          </p:nvSpPr>
          <p:spPr>
            <a:xfrm>
              <a:off x="7441860" y="2613212"/>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dirty="0">
                  <a:solidFill>
                    <a:srgbClr val="FFFF00"/>
                  </a:solidFill>
                  <a:latin typeface="Calibri"/>
                  <a:ea typeface="Calibri"/>
                  <a:cs typeface="Calibri"/>
                  <a:sym typeface="Calibri"/>
                </a:rPr>
                <a:t>slower movement</a:t>
              </a:r>
              <a:endParaRPr sz="1100" b="1" dirty="0">
                <a:solidFill>
                  <a:srgbClr val="FFFF00"/>
                </a:solidFill>
                <a:latin typeface="Calibri"/>
                <a:ea typeface="Calibri"/>
                <a:cs typeface="Calibri"/>
                <a:sym typeface="Calibri"/>
              </a:endParaRPr>
            </a:p>
          </p:txBody>
        </p:sp>
        <p:sp>
          <p:nvSpPr>
            <p:cNvPr id="5" name="Google Shape;112;p14">
              <a:extLst>
                <a:ext uri="{FF2B5EF4-FFF2-40B4-BE49-F238E27FC236}">
                  <a16:creationId xmlns:a16="http://schemas.microsoft.com/office/drawing/2014/main" id="{7CBDBB32-2575-A68B-8FA9-0A7F3E484280}"/>
                </a:ext>
              </a:extLst>
            </p:cNvPr>
            <p:cNvSpPr/>
            <p:nvPr/>
          </p:nvSpPr>
          <p:spPr>
            <a:xfrm rot="-815828">
              <a:off x="7304011" y="2816218"/>
              <a:ext cx="237352" cy="155788"/>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FFFF00"/>
                </a:highlight>
                <a:latin typeface="Calibri"/>
                <a:ea typeface="Calibri"/>
                <a:cs typeface="Calibri"/>
                <a:sym typeface="Calibri"/>
              </a:endParaRPr>
            </a:p>
          </p:txBody>
        </p:sp>
        <p:cxnSp>
          <p:nvCxnSpPr>
            <p:cNvPr id="6" name="Google Shape;133;p15">
              <a:extLst>
                <a:ext uri="{FF2B5EF4-FFF2-40B4-BE49-F238E27FC236}">
                  <a16:creationId xmlns:a16="http://schemas.microsoft.com/office/drawing/2014/main" id="{F9A0D15A-6E85-DEB3-0CFF-71B04D34C53B}"/>
                </a:ext>
              </a:extLst>
            </p:cNvPr>
            <p:cNvCxnSpPr>
              <a:cxnSpLocks/>
            </p:cNvCxnSpPr>
            <p:nvPr/>
          </p:nvCxnSpPr>
          <p:spPr>
            <a:xfrm flipV="1">
              <a:off x="4086517" y="1584325"/>
              <a:ext cx="720433" cy="30726"/>
            </a:xfrm>
            <a:prstGeom prst="straightConnector1">
              <a:avLst/>
            </a:prstGeom>
            <a:noFill/>
            <a:ln w="19050" cap="flat" cmpd="sng">
              <a:solidFill>
                <a:srgbClr val="0000FF"/>
              </a:solidFill>
              <a:prstDash val="solid"/>
              <a:round/>
              <a:headEnd type="none" w="med" len="med"/>
              <a:tailEnd type="stealth" w="med" len="med"/>
            </a:ln>
          </p:spPr>
        </p:cxnSp>
        <p:cxnSp>
          <p:nvCxnSpPr>
            <p:cNvPr id="8" name="Google Shape;133;p15">
              <a:extLst>
                <a:ext uri="{FF2B5EF4-FFF2-40B4-BE49-F238E27FC236}">
                  <a16:creationId xmlns:a16="http://schemas.microsoft.com/office/drawing/2014/main" id="{4806DB34-211A-A1D9-93C4-5833BB7C7854}"/>
                </a:ext>
              </a:extLst>
            </p:cNvPr>
            <p:cNvCxnSpPr>
              <a:cxnSpLocks/>
            </p:cNvCxnSpPr>
            <p:nvPr/>
          </p:nvCxnSpPr>
          <p:spPr>
            <a:xfrm flipV="1">
              <a:off x="4295775" y="1754695"/>
              <a:ext cx="493620" cy="105673"/>
            </a:xfrm>
            <a:prstGeom prst="straightConnector1">
              <a:avLst/>
            </a:prstGeom>
            <a:noFill/>
            <a:ln w="19050" cap="flat" cmpd="sng">
              <a:solidFill>
                <a:srgbClr val="0000FF"/>
              </a:solidFill>
              <a:prstDash val="solid"/>
              <a:round/>
              <a:headEnd type="none" w="med" len="med"/>
              <a:tailEnd type="stealth" w="med" len="med"/>
            </a:ln>
          </p:spPr>
        </p:cxnSp>
        <p:cxnSp>
          <p:nvCxnSpPr>
            <p:cNvPr id="11" name="Google Shape;133;p15">
              <a:extLst>
                <a:ext uri="{FF2B5EF4-FFF2-40B4-BE49-F238E27FC236}">
                  <a16:creationId xmlns:a16="http://schemas.microsoft.com/office/drawing/2014/main" id="{D8EA219E-8C78-1750-1386-09BF1D236F9C}"/>
                </a:ext>
              </a:extLst>
            </p:cNvPr>
            <p:cNvCxnSpPr>
              <a:cxnSpLocks/>
            </p:cNvCxnSpPr>
            <p:nvPr/>
          </p:nvCxnSpPr>
          <p:spPr>
            <a:xfrm flipV="1">
              <a:off x="4345686" y="1882549"/>
              <a:ext cx="493620" cy="105673"/>
            </a:xfrm>
            <a:prstGeom prst="straightConnector1">
              <a:avLst/>
            </a:prstGeom>
            <a:noFill/>
            <a:ln w="19050" cap="flat" cmpd="sng">
              <a:solidFill>
                <a:srgbClr val="0000FF"/>
              </a:solidFill>
              <a:prstDash val="solid"/>
              <a:round/>
              <a:headEnd type="none" w="med" len="med"/>
              <a:tailEnd type="stealth" w="med" len="med"/>
            </a:ln>
          </p:spPr>
        </p:cxnSp>
        <p:cxnSp>
          <p:nvCxnSpPr>
            <p:cNvPr id="12" name="Google Shape;133;p15">
              <a:extLst>
                <a:ext uri="{FF2B5EF4-FFF2-40B4-BE49-F238E27FC236}">
                  <a16:creationId xmlns:a16="http://schemas.microsoft.com/office/drawing/2014/main" id="{B0C8B46A-9ED1-CEB0-E650-A7ED048AC573}"/>
                </a:ext>
              </a:extLst>
            </p:cNvPr>
            <p:cNvCxnSpPr>
              <a:cxnSpLocks/>
            </p:cNvCxnSpPr>
            <p:nvPr/>
          </p:nvCxnSpPr>
          <p:spPr>
            <a:xfrm flipV="1">
              <a:off x="4286934" y="1935385"/>
              <a:ext cx="530216" cy="64124"/>
            </a:xfrm>
            <a:prstGeom prst="straightConnector1">
              <a:avLst/>
            </a:prstGeom>
            <a:noFill/>
            <a:ln w="19050" cap="flat" cmpd="sng">
              <a:solidFill>
                <a:srgbClr val="0000FF"/>
              </a:solidFill>
              <a:prstDash val="solid"/>
              <a:round/>
              <a:headEnd type="none" w="med" len="med"/>
              <a:tailEnd type="stealth" w="med" len="med"/>
            </a:ln>
          </p:spPr>
        </p:cxnSp>
        <p:cxnSp>
          <p:nvCxnSpPr>
            <p:cNvPr id="14" name="Google Shape;133;p15">
              <a:extLst>
                <a:ext uri="{FF2B5EF4-FFF2-40B4-BE49-F238E27FC236}">
                  <a16:creationId xmlns:a16="http://schemas.microsoft.com/office/drawing/2014/main" id="{69F9D2C1-B108-630E-05F8-9B3645B58438}"/>
                </a:ext>
              </a:extLst>
            </p:cNvPr>
            <p:cNvCxnSpPr>
              <a:cxnSpLocks/>
            </p:cNvCxnSpPr>
            <p:nvPr/>
          </p:nvCxnSpPr>
          <p:spPr>
            <a:xfrm flipV="1">
              <a:off x="4345686" y="1870245"/>
              <a:ext cx="631767" cy="144742"/>
            </a:xfrm>
            <a:prstGeom prst="straightConnector1">
              <a:avLst/>
            </a:prstGeom>
            <a:noFill/>
            <a:ln w="19050" cap="flat" cmpd="sng">
              <a:solidFill>
                <a:srgbClr val="0000FF"/>
              </a:solidFill>
              <a:prstDash val="solid"/>
              <a:round/>
              <a:headEnd type="none" w="med" len="med"/>
              <a:tailEnd type="stealth" w="med" len="med"/>
            </a:ln>
          </p:spPr>
        </p:cxnSp>
        <p:cxnSp>
          <p:nvCxnSpPr>
            <p:cNvPr id="16" name="Google Shape;133;p15">
              <a:extLst>
                <a:ext uri="{FF2B5EF4-FFF2-40B4-BE49-F238E27FC236}">
                  <a16:creationId xmlns:a16="http://schemas.microsoft.com/office/drawing/2014/main" id="{5CE18AE3-8A9B-6BDC-9E84-D4CBC7E80AC5}"/>
                </a:ext>
              </a:extLst>
            </p:cNvPr>
            <p:cNvCxnSpPr>
              <a:cxnSpLocks/>
            </p:cNvCxnSpPr>
            <p:nvPr/>
          </p:nvCxnSpPr>
          <p:spPr>
            <a:xfrm flipV="1">
              <a:off x="5172026" y="1907474"/>
              <a:ext cx="332418" cy="119945"/>
            </a:xfrm>
            <a:prstGeom prst="straightConnector1">
              <a:avLst/>
            </a:prstGeom>
            <a:noFill/>
            <a:ln w="19050" cap="flat" cmpd="sng">
              <a:solidFill>
                <a:srgbClr val="0000FF"/>
              </a:solidFill>
              <a:prstDash val="solid"/>
              <a:round/>
              <a:headEnd type="none" w="med" len="med"/>
              <a:tailEnd type="stealth" w="med" len="med"/>
            </a:ln>
          </p:spPr>
        </p:cxnSp>
        <p:cxnSp>
          <p:nvCxnSpPr>
            <p:cNvPr id="18" name="Google Shape;133;p15">
              <a:extLst>
                <a:ext uri="{FF2B5EF4-FFF2-40B4-BE49-F238E27FC236}">
                  <a16:creationId xmlns:a16="http://schemas.microsoft.com/office/drawing/2014/main" id="{C46E918E-3C16-23E7-D33D-4B54F8EEBDFD}"/>
                </a:ext>
              </a:extLst>
            </p:cNvPr>
            <p:cNvCxnSpPr>
              <a:cxnSpLocks/>
            </p:cNvCxnSpPr>
            <p:nvPr/>
          </p:nvCxnSpPr>
          <p:spPr>
            <a:xfrm flipV="1">
              <a:off x="4650440" y="2780628"/>
              <a:ext cx="735449" cy="56059"/>
            </a:xfrm>
            <a:prstGeom prst="straightConnector1">
              <a:avLst/>
            </a:prstGeom>
            <a:noFill/>
            <a:ln w="19050" cap="flat" cmpd="sng">
              <a:solidFill>
                <a:srgbClr val="0000FF"/>
              </a:solidFill>
              <a:prstDash val="solid"/>
              <a:round/>
              <a:headEnd type="none" w="med" len="med"/>
              <a:tailEnd type="stealth" w="med" len="med"/>
            </a:ln>
          </p:spPr>
        </p:cxnSp>
        <p:cxnSp>
          <p:nvCxnSpPr>
            <p:cNvPr id="20" name="Google Shape;133;p15">
              <a:extLst>
                <a:ext uri="{FF2B5EF4-FFF2-40B4-BE49-F238E27FC236}">
                  <a16:creationId xmlns:a16="http://schemas.microsoft.com/office/drawing/2014/main" id="{CDB58ACB-F4D7-493A-8543-89B79DE8B4C2}"/>
                </a:ext>
              </a:extLst>
            </p:cNvPr>
            <p:cNvCxnSpPr>
              <a:cxnSpLocks/>
            </p:cNvCxnSpPr>
            <p:nvPr/>
          </p:nvCxnSpPr>
          <p:spPr>
            <a:xfrm flipV="1">
              <a:off x="6365875" y="2130425"/>
              <a:ext cx="161925" cy="152410"/>
            </a:xfrm>
            <a:prstGeom prst="straightConnector1">
              <a:avLst/>
            </a:prstGeom>
            <a:noFill/>
            <a:ln w="19050" cap="flat" cmpd="sng">
              <a:solidFill>
                <a:srgbClr val="0000FF"/>
              </a:solidFill>
              <a:prstDash val="solid"/>
              <a:round/>
              <a:headEnd type="none" w="med" len="med"/>
              <a:tailEnd type="stealth" w="med" len="med"/>
            </a:ln>
          </p:spPr>
        </p:cxnSp>
        <p:cxnSp>
          <p:nvCxnSpPr>
            <p:cNvPr id="23" name="Google Shape;133;p15">
              <a:extLst>
                <a:ext uri="{FF2B5EF4-FFF2-40B4-BE49-F238E27FC236}">
                  <a16:creationId xmlns:a16="http://schemas.microsoft.com/office/drawing/2014/main" id="{2FD05F1E-0AAA-4D7A-42D0-CFE7F8FEC0D9}"/>
                </a:ext>
              </a:extLst>
            </p:cNvPr>
            <p:cNvCxnSpPr>
              <a:cxnSpLocks/>
            </p:cNvCxnSpPr>
            <p:nvPr/>
          </p:nvCxnSpPr>
          <p:spPr>
            <a:xfrm flipV="1">
              <a:off x="7823249" y="2206630"/>
              <a:ext cx="41226" cy="75133"/>
            </a:xfrm>
            <a:prstGeom prst="straightConnector1">
              <a:avLst/>
            </a:prstGeom>
            <a:noFill/>
            <a:ln w="19050" cap="flat" cmpd="sng">
              <a:solidFill>
                <a:srgbClr val="0000FF"/>
              </a:solidFill>
              <a:prstDash val="solid"/>
              <a:round/>
              <a:headEnd type="none" w="med" len="med"/>
              <a:tailEnd type="stealth" w="med" len="med"/>
            </a:ln>
          </p:spPr>
        </p:cxnSp>
        <p:cxnSp>
          <p:nvCxnSpPr>
            <p:cNvPr id="25" name="Google Shape;133;p15">
              <a:extLst>
                <a:ext uri="{FF2B5EF4-FFF2-40B4-BE49-F238E27FC236}">
                  <a16:creationId xmlns:a16="http://schemas.microsoft.com/office/drawing/2014/main" id="{1ABCE933-2640-DFE4-4594-5B641FE68955}"/>
                </a:ext>
              </a:extLst>
            </p:cNvPr>
            <p:cNvCxnSpPr>
              <a:cxnSpLocks/>
            </p:cNvCxnSpPr>
            <p:nvPr/>
          </p:nvCxnSpPr>
          <p:spPr>
            <a:xfrm flipH="1" flipV="1">
              <a:off x="8696325" y="2957601"/>
              <a:ext cx="45831" cy="77688"/>
            </a:xfrm>
            <a:prstGeom prst="straightConnector1">
              <a:avLst/>
            </a:prstGeom>
            <a:noFill/>
            <a:ln w="19050" cap="flat" cmpd="sng">
              <a:solidFill>
                <a:srgbClr val="0000FF"/>
              </a:solidFill>
              <a:prstDash val="solid"/>
              <a:round/>
              <a:headEnd type="none" w="med" len="med"/>
              <a:tailEnd type="stealth" w="med" len="med"/>
            </a:ln>
          </p:spPr>
        </p:cxnSp>
        <p:cxnSp>
          <p:nvCxnSpPr>
            <p:cNvPr id="27" name="Google Shape;133;p15">
              <a:extLst>
                <a:ext uri="{FF2B5EF4-FFF2-40B4-BE49-F238E27FC236}">
                  <a16:creationId xmlns:a16="http://schemas.microsoft.com/office/drawing/2014/main" id="{4D1EDAF5-9E9A-5670-AD5A-6E44799AAE8E}"/>
                </a:ext>
              </a:extLst>
            </p:cNvPr>
            <p:cNvCxnSpPr>
              <a:cxnSpLocks/>
            </p:cNvCxnSpPr>
            <p:nvPr/>
          </p:nvCxnSpPr>
          <p:spPr>
            <a:xfrm flipV="1">
              <a:off x="6895133" y="2223771"/>
              <a:ext cx="64467" cy="160287"/>
            </a:xfrm>
            <a:prstGeom prst="straightConnector1">
              <a:avLst/>
            </a:prstGeom>
            <a:noFill/>
            <a:ln w="19050" cap="flat" cmpd="sng">
              <a:solidFill>
                <a:srgbClr val="0000FF"/>
              </a:solidFill>
              <a:prstDash val="solid"/>
              <a:round/>
              <a:headEnd type="none" w="med" len="med"/>
              <a:tailEnd type="stealth" w="med" len="med"/>
            </a:ln>
          </p:spPr>
        </p:cxnSp>
        <p:cxnSp>
          <p:nvCxnSpPr>
            <p:cNvPr id="32" name="Google Shape;133;p15">
              <a:extLst>
                <a:ext uri="{FF2B5EF4-FFF2-40B4-BE49-F238E27FC236}">
                  <a16:creationId xmlns:a16="http://schemas.microsoft.com/office/drawing/2014/main" id="{6B07AFBC-8B60-763A-BCEA-16D81DA314AE}"/>
                </a:ext>
              </a:extLst>
            </p:cNvPr>
            <p:cNvCxnSpPr>
              <a:cxnSpLocks/>
            </p:cNvCxnSpPr>
            <p:nvPr/>
          </p:nvCxnSpPr>
          <p:spPr>
            <a:xfrm flipV="1">
              <a:off x="7343775" y="2885004"/>
              <a:ext cx="155015" cy="42346"/>
            </a:xfrm>
            <a:prstGeom prst="straightConnector1">
              <a:avLst/>
            </a:prstGeom>
            <a:noFill/>
            <a:ln w="19050" cap="flat" cmpd="sng">
              <a:solidFill>
                <a:srgbClr val="0000FF"/>
              </a:solidFill>
              <a:prstDash val="solid"/>
              <a:round/>
              <a:headEnd type="none" w="med" len="med"/>
              <a:tailEnd type="stealth" w="med" len="med"/>
            </a:ln>
          </p:spPr>
        </p:cxnSp>
        <p:cxnSp>
          <p:nvCxnSpPr>
            <p:cNvPr id="36" name="Google Shape;133;p15">
              <a:extLst>
                <a:ext uri="{FF2B5EF4-FFF2-40B4-BE49-F238E27FC236}">
                  <a16:creationId xmlns:a16="http://schemas.microsoft.com/office/drawing/2014/main" id="{0511D624-BCBE-FC92-6962-06E898902A78}"/>
                </a:ext>
              </a:extLst>
            </p:cNvPr>
            <p:cNvCxnSpPr>
              <a:cxnSpLocks/>
            </p:cNvCxnSpPr>
            <p:nvPr/>
          </p:nvCxnSpPr>
          <p:spPr>
            <a:xfrm flipV="1">
              <a:off x="6629435" y="2648804"/>
              <a:ext cx="126240" cy="34071"/>
            </a:xfrm>
            <a:prstGeom prst="straightConnector1">
              <a:avLst/>
            </a:prstGeom>
            <a:noFill/>
            <a:ln w="19050" cap="flat" cmpd="sng">
              <a:solidFill>
                <a:srgbClr val="0000FF"/>
              </a:solidFill>
              <a:prstDash val="solid"/>
              <a:round/>
              <a:headEnd type="none" w="med" len="med"/>
              <a:tailEnd type="stealth" w="med" len="med"/>
            </a:ln>
          </p:spPr>
        </p:cxnSp>
        <p:cxnSp>
          <p:nvCxnSpPr>
            <p:cNvPr id="41" name="Google Shape;133;p15">
              <a:extLst>
                <a:ext uri="{FF2B5EF4-FFF2-40B4-BE49-F238E27FC236}">
                  <a16:creationId xmlns:a16="http://schemas.microsoft.com/office/drawing/2014/main" id="{10C524A5-9B62-FA4A-8D17-3CC25138F757}"/>
                </a:ext>
              </a:extLst>
            </p:cNvPr>
            <p:cNvCxnSpPr>
              <a:cxnSpLocks/>
            </p:cNvCxnSpPr>
            <p:nvPr/>
          </p:nvCxnSpPr>
          <p:spPr>
            <a:xfrm flipV="1">
              <a:off x="5732560" y="2808657"/>
              <a:ext cx="385665" cy="81723"/>
            </a:xfrm>
            <a:prstGeom prst="straightConnector1">
              <a:avLst/>
            </a:prstGeom>
            <a:noFill/>
            <a:ln w="19050" cap="flat" cmpd="sng">
              <a:solidFill>
                <a:srgbClr val="0000FF"/>
              </a:solidFill>
              <a:prstDash val="solid"/>
              <a:round/>
              <a:headEnd type="none" w="med" len="med"/>
              <a:tailEnd type="stealth" w="med" len="med"/>
            </a:ln>
          </p:spPr>
        </p:cxnSp>
        <p:cxnSp>
          <p:nvCxnSpPr>
            <p:cNvPr id="43" name="Google Shape;133;p15">
              <a:extLst>
                <a:ext uri="{FF2B5EF4-FFF2-40B4-BE49-F238E27FC236}">
                  <a16:creationId xmlns:a16="http://schemas.microsoft.com/office/drawing/2014/main" id="{B784A1C5-B665-ED83-7F36-29F8455FEF85}"/>
                </a:ext>
              </a:extLst>
            </p:cNvPr>
            <p:cNvCxnSpPr>
              <a:cxnSpLocks/>
            </p:cNvCxnSpPr>
            <p:nvPr/>
          </p:nvCxnSpPr>
          <p:spPr>
            <a:xfrm flipV="1">
              <a:off x="4979193" y="3146604"/>
              <a:ext cx="595380" cy="65825"/>
            </a:xfrm>
            <a:prstGeom prst="straightConnector1">
              <a:avLst/>
            </a:prstGeom>
            <a:noFill/>
            <a:ln w="19050" cap="flat" cmpd="sng">
              <a:solidFill>
                <a:srgbClr val="0000FF"/>
              </a:solidFill>
              <a:prstDash val="solid"/>
              <a:round/>
              <a:headEnd type="none" w="med" len="med"/>
              <a:tailEnd type="stealth" w="med" len="med"/>
            </a:ln>
          </p:spPr>
        </p:cxnSp>
        <p:cxnSp>
          <p:nvCxnSpPr>
            <p:cNvPr id="45" name="Google Shape;133;p15">
              <a:extLst>
                <a:ext uri="{FF2B5EF4-FFF2-40B4-BE49-F238E27FC236}">
                  <a16:creationId xmlns:a16="http://schemas.microsoft.com/office/drawing/2014/main" id="{721A942B-8B69-9A19-ECF7-1D37616521FC}"/>
                </a:ext>
              </a:extLst>
            </p:cNvPr>
            <p:cNvCxnSpPr>
              <a:cxnSpLocks/>
            </p:cNvCxnSpPr>
            <p:nvPr/>
          </p:nvCxnSpPr>
          <p:spPr>
            <a:xfrm>
              <a:off x="5504444" y="3712598"/>
              <a:ext cx="651881" cy="0"/>
            </a:xfrm>
            <a:prstGeom prst="straightConnector1">
              <a:avLst/>
            </a:prstGeom>
            <a:noFill/>
            <a:ln w="19050" cap="flat" cmpd="sng">
              <a:solidFill>
                <a:srgbClr val="0000FF"/>
              </a:solidFill>
              <a:prstDash val="solid"/>
              <a:round/>
              <a:headEnd type="none" w="med" len="med"/>
              <a:tailEnd type="stealth" w="med" len="med"/>
            </a:ln>
          </p:spPr>
        </p:cxnSp>
        <p:cxnSp>
          <p:nvCxnSpPr>
            <p:cNvPr id="47" name="Google Shape;133;p15">
              <a:extLst>
                <a:ext uri="{FF2B5EF4-FFF2-40B4-BE49-F238E27FC236}">
                  <a16:creationId xmlns:a16="http://schemas.microsoft.com/office/drawing/2014/main" id="{70A67BF8-E146-5B40-324B-2A7332D98E7F}"/>
                </a:ext>
              </a:extLst>
            </p:cNvPr>
            <p:cNvCxnSpPr>
              <a:cxnSpLocks/>
            </p:cNvCxnSpPr>
            <p:nvPr/>
          </p:nvCxnSpPr>
          <p:spPr>
            <a:xfrm flipV="1">
              <a:off x="6904469" y="4337050"/>
              <a:ext cx="651881" cy="182559"/>
            </a:xfrm>
            <a:prstGeom prst="straightConnector1">
              <a:avLst/>
            </a:prstGeom>
            <a:noFill/>
            <a:ln w="19050" cap="flat" cmpd="sng">
              <a:solidFill>
                <a:srgbClr val="0000FF"/>
              </a:solidFill>
              <a:prstDash val="solid"/>
              <a:round/>
              <a:headEnd type="none" w="med" len="med"/>
              <a:tailEnd type="stealth" w="med" len="med"/>
            </a:ln>
          </p:spPr>
        </p:cxnSp>
        <p:cxnSp>
          <p:nvCxnSpPr>
            <p:cNvPr id="49" name="Google Shape;133;p15">
              <a:extLst>
                <a:ext uri="{FF2B5EF4-FFF2-40B4-BE49-F238E27FC236}">
                  <a16:creationId xmlns:a16="http://schemas.microsoft.com/office/drawing/2014/main" id="{E3BEC704-7362-58ED-E982-BEDBDD042FB4}"/>
                </a:ext>
              </a:extLst>
            </p:cNvPr>
            <p:cNvCxnSpPr>
              <a:cxnSpLocks/>
            </p:cNvCxnSpPr>
            <p:nvPr/>
          </p:nvCxnSpPr>
          <p:spPr>
            <a:xfrm flipV="1">
              <a:off x="7575172" y="4428329"/>
              <a:ext cx="492503" cy="220316"/>
            </a:xfrm>
            <a:prstGeom prst="straightConnector1">
              <a:avLst/>
            </a:prstGeom>
            <a:noFill/>
            <a:ln w="19050" cap="flat" cmpd="sng">
              <a:solidFill>
                <a:srgbClr val="0000FF"/>
              </a:solidFill>
              <a:prstDash val="solid"/>
              <a:round/>
              <a:headEnd type="none" w="med" len="med"/>
              <a:tailEnd type="stealth" w="med" len="med"/>
            </a:ln>
          </p:spPr>
        </p:cxnSp>
        <p:cxnSp>
          <p:nvCxnSpPr>
            <p:cNvPr id="51" name="Google Shape;133;p15">
              <a:extLst>
                <a:ext uri="{FF2B5EF4-FFF2-40B4-BE49-F238E27FC236}">
                  <a16:creationId xmlns:a16="http://schemas.microsoft.com/office/drawing/2014/main" id="{2789692A-6C67-A344-E635-A2B109EF7FB6}"/>
                </a:ext>
              </a:extLst>
            </p:cNvPr>
            <p:cNvCxnSpPr>
              <a:cxnSpLocks/>
            </p:cNvCxnSpPr>
            <p:nvPr/>
          </p:nvCxnSpPr>
          <p:spPr>
            <a:xfrm flipV="1">
              <a:off x="7721924" y="4679950"/>
              <a:ext cx="279076" cy="188904"/>
            </a:xfrm>
            <a:prstGeom prst="straightConnector1">
              <a:avLst/>
            </a:prstGeom>
            <a:noFill/>
            <a:ln w="19050" cap="flat" cmpd="sng">
              <a:solidFill>
                <a:srgbClr val="0000FF"/>
              </a:solidFill>
              <a:prstDash val="solid"/>
              <a:round/>
              <a:headEnd type="none" w="med" len="med"/>
              <a:tailEnd type="stealth" w="med" len="med"/>
            </a:ln>
          </p:spPr>
        </p:cxnSp>
        <p:cxnSp>
          <p:nvCxnSpPr>
            <p:cNvPr id="53" name="Google Shape;133;p15">
              <a:extLst>
                <a:ext uri="{FF2B5EF4-FFF2-40B4-BE49-F238E27FC236}">
                  <a16:creationId xmlns:a16="http://schemas.microsoft.com/office/drawing/2014/main" id="{7D6A8A27-1113-7FA4-D07B-95FF4F94A9FB}"/>
                </a:ext>
              </a:extLst>
            </p:cNvPr>
            <p:cNvCxnSpPr>
              <a:cxnSpLocks/>
            </p:cNvCxnSpPr>
            <p:nvPr/>
          </p:nvCxnSpPr>
          <p:spPr>
            <a:xfrm flipV="1">
              <a:off x="7582386" y="4732475"/>
              <a:ext cx="485289" cy="285230"/>
            </a:xfrm>
            <a:prstGeom prst="straightConnector1">
              <a:avLst/>
            </a:prstGeom>
            <a:noFill/>
            <a:ln w="19050" cap="flat" cmpd="sng">
              <a:solidFill>
                <a:srgbClr val="0000FF"/>
              </a:solidFill>
              <a:prstDash val="solid"/>
              <a:round/>
              <a:headEnd type="none" w="med" len="med"/>
              <a:tailEnd type="stealth" w="med" len="med"/>
            </a:ln>
          </p:spPr>
        </p:cxnSp>
        <p:cxnSp>
          <p:nvCxnSpPr>
            <p:cNvPr id="55" name="Google Shape;133;p15">
              <a:extLst>
                <a:ext uri="{FF2B5EF4-FFF2-40B4-BE49-F238E27FC236}">
                  <a16:creationId xmlns:a16="http://schemas.microsoft.com/office/drawing/2014/main" id="{9ED63A3D-C45D-BDE2-0CF0-E279A5159D50}"/>
                </a:ext>
              </a:extLst>
            </p:cNvPr>
            <p:cNvCxnSpPr>
              <a:cxnSpLocks/>
            </p:cNvCxnSpPr>
            <p:nvPr/>
          </p:nvCxnSpPr>
          <p:spPr>
            <a:xfrm flipV="1">
              <a:off x="7388313" y="4900159"/>
              <a:ext cx="473149" cy="111310"/>
            </a:xfrm>
            <a:prstGeom prst="straightConnector1">
              <a:avLst/>
            </a:prstGeom>
            <a:noFill/>
            <a:ln w="19050" cap="flat" cmpd="sng">
              <a:solidFill>
                <a:srgbClr val="0000FF"/>
              </a:solidFill>
              <a:prstDash val="solid"/>
              <a:round/>
              <a:headEnd type="none" w="med" len="med"/>
              <a:tailEnd type="stealth" w="med" len="med"/>
            </a:ln>
          </p:spPr>
        </p:cxnSp>
        <p:cxnSp>
          <p:nvCxnSpPr>
            <p:cNvPr id="57" name="Google Shape;133;p15">
              <a:extLst>
                <a:ext uri="{FF2B5EF4-FFF2-40B4-BE49-F238E27FC236}">
                  <a16:creationId xmlns:a16="http://schemas.microsoft.com/office/drawing/2014/main" id="{554F0609-1C0E-2D6F-D074-DDD4329E674B}"/>
                </a:ext>
              </a:extLst>
            </p:cNvPr>
            <p:cNvCxnSpPr>
              <a:cxnSpLocks/>
            </p:cNvCxnSpPr>
            <p:nvPr/>
          </p:nvCxnSpPr>
          <p:spPr>
            <a:xfrm flipV="1">
              <a:off x="7911938" y="4741202"/>
              <a:ext cx="457200" cy="167684"/>
            </a:xfrm>
            <a:prstGeom prst="straightConnector1">
              <a:avLst/>
            </a:prstGeom>
            <a:noFill/>
            <a:ln w="19050" cap="flat" cmpd="sng">
              <a:solidFill>
                <a:srgbClr val="0000FF"/>
              </a:solidFill>
              <a:prstDash val="solid"/>
              <a:round/>
              <a:headEnd type="none" w="med" len="med"/>
              <a:tailEnd type="stealth" w="med" len="med"/>
            </a:ln>
          </p:spPr>
        </p:cxnSp>
        <p:cxnSp>
          <p:nvCxnSpPr>
            <p:cNvPr id="60" name="Google Shape;133;p15">
              <a:extLst>
                <a:ext uri="{FF2B5EF4-FFF2-40B4-BE49-F238E27FC236}">
                  <a16:creationId xmlns:a16="http://schemas.microsoft.com/office/drawing/2014/main" id="{2E3EB046-D62F-F098-7155-C6BE58E43F85}"/>
                </a:ext>
              </a:extLst>
            </p:cNvPr>
            <p:cNvCxnSpPr>
              <a:cxnSpLocks/>
            </p:cNvCxnSpPr>
            <p:nvPr/>
          </p:nvCxnSpPr>
          <p:spPr>
            <a:xfrm flipV="1">
              <a:off x="7610475" y="5029195"/>
              <a:ext cx="499101" cy="119120"/>
            </a:xfrm>
            <a:prstGeom prst="straightConnector1">
              <a:avLst/>
            </a:prstGeom>
            <a:noFill/>
            <a:ln w="19050" cap="flat" cmpd="sng">
              <a:solidFill>
                <a:srgbClr val="0000FF"/>
              </a:solidFill>
              <a:prstDash val="solid"/>
              <a:round/>
              <a:headEnd type="none" w="med" len="med"/>
              <a:tailEnd type="stealth" w="med" len="med"/>
            </a:ln>
          </p:spPr>
        </p:cxnSp>
        <p:cxnSp>
          <p:nvCxnSpPr>
            <p:cNvPr id="62" name="Google Shape;133;p15">
              <a:extLst>
                <a:ext uri="{FF2B5EF4-FFF2-40B4-BE49-F238E27FC236}">
                  <a16:creationId xmlns:a16="http://schemas.microsoft.com/office/drawing/2014/main" id="{C7BC403D-D3A6-D1EC-357D-31319ECAF0E8}"/>
                </a:ext>
              </a:extLst>
            </p:cNvPr>
            <p:cNvCxnSpPr>
              <a:cxnSpLocks/>
            </p:cNvCxnSpPr>
            <p:nvPr/>
          </p:nvCxnSpPr>
          <p:spPr>
            <a:xfrm flipV="1">
              <a:off x="7911938" y="5026432"/>
              <a:ext cx="593887" cy="154320"/>
            </a:xfrm>
            <a:prstGeom prst="straightConnector1">
              <a:avLst/>
            </a:prstGeom>
            <a:noFill/>
            <a:ln w="19050" cap="flat" cmpd="sng">
              <a:solidFill>
                <a:srgbClr val="0000FF"/>
              </a:solidFill>
              <a:prstDash val="solid"/>
              <a:round/>
              <a:headEnd type="none" w="med" len="med"/>
              <a:tailEnd type="stealth" w="med" len="med"/>
            </a:ln>
          </p:spPr>
        </p:cxnSp>
        <p:cxnSp>
          <p:nvCxnSpPr>
            <p:cNvPr id="64" name="Google Shape;133;p15">
              <a:extLst>
                <a:ext uri="{FF2B5EF4-FFF2-40B4-BE49-F238E27FC236}">
                  <a16:creationId xmlns:a16="http://schemas.microsoft.com/office/drawing/2014/main" id="{370CBA60-E29F-F596-E187-F8F6ECE31180}"/>
                </a:ext>
              </a:extLst>
            </p:cNvPr>
            <p:cNvCxnSpPr>
              <a:cxnSpLocks/>
            </p:cNvCxnSpPr>
            <p:nvPr/>
          </p:nvCxnSpPr>
          <p:spPr>
            <a:xfrm flipV="1">
              <a:off x="8585523" y="4755748"/>
              <a:ext cx="343802" cy="200066"/>
            </a:xfrm>
            <a:prstGeom prst="straightConnector1">
              <a:avLst/>
            </a:prstGeom>
            <a:noFill/>
            <a:ln w="19050" cap="flat" cmpd="sng">
              <a:solidFill>
                <a:srgbClr val="0000FF"/>
              </a:solidFill>
              <a:prstDash val="solid"/>
              <a:round/>
              <a:headEnd type="none" w="med" len="med"/>
              <a:tailEnd type="stealth" w="med" len="med"/>
            </a:ln>
          </p:spPr>
        </p:cxnSp>
        <p:cxnSp>
          <p:nvCxnSpPr>
            <p:cNvPr id="68" name="Google Shape;133;p15">
              <a:extLst>
                <a:ext uri="{FF2B5EF4-FFF2-40B4-BE49-F238E27FC236}">
                  <a16:creationId xmlns:a16="http://schemas.microsoft.com/office/drawing/2014/main" id="{2E5D53FB-9E5E-CFF9-8003-FA17147748F3}"/>
                </a:ext>
              </a:extLst>
            </p:cNvPr>
            <p:cNvCxnSpPr>
              <a:cxnSpLocks/>
            </p:cNvCxnSpPr>
            <p:nvPr/>
          </p:nvCxnSpPr>
          <p:spPr>
            <a:xfrm flipV="1">
              <a:off x="7366000" y="3378273"/>
              <a:ext cx="155575" cy="147591"/>
            </a:xfrm>
            <a:prstGeom prst="straightConnector1">
              <a:avLst/>
            </a:prstGeom>
            <a:noFill/>
            <a:ln w="19050" cap="flat" cmpd="sng">
              <a:solidFill>
                <a:srgbClr val="0000FF"/>
              </a:solidFill>
              <a:prstDash val="solid"/>
              <a:round/>
              <a:headEnd type="none" w="med" len="med"/>
              <a:tailEnd type="stealth" w="med" len="med"/>
            </a:ln>
          </p:spPr>
        </p:cxnSp>
        <p:sp>
          <p:nvSpPr>
            <p:cNvPr id="71" name="Rectangle 70">
              <a:extLst>
                <a:ext uri="{FF2B5EF4-FFF2-40B4-BE49-F238E27FC236}">
                  <a16:creationId xmlns:a16="http://schemas.microsoft.com/office/drawing/2014/main" id="{17D762E1-5FB8-D235-EDA5-4E03C8814967}"/>
                </a:ext>
              </a:extLst>
            </p:cNvPr>
            <p:cNvSpPr/>
            <p:nvPr/>
          </p:nvSpPr>
          <p:spPr>
            <a:xfrm>
              <a:off x="3145086" y="4835936"/>
              <a:ext cx="941431" cy="223736"/>
            </a:xfrm>
            <a:prstGeom prst="rect">
              <a:avLst/>
            </a:prstGeom>
            <a:solidFill>
              <a:srgbClr val="8BB4F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Google Shape;137;p15">
              <a:extLst>
                <a:ext uri="{FF2B5EF4-FFF2-40B4-BE49-F238E27FC236}">
                  <a16:creationId xmlns:a16="http://schemas.microsoft.com/office/drawing/2014/main" id="{E6A68D69-F573-92EB-765F-D46FF680EF49}"/>
                </a:ext>
              </a:extLst>
            </p:cNvPr>
            <p:cNvSpPr>
              <a:spLocks noChangeAspect="1"/>
            </p:cNvSpPr>
            <p:nvPr/>
          </p:nvSpPr>
          <p:spPr>
            <a:xfrm rot="21144054">
              <a:off x="3526817" y="4372180"/>
              <a:ext cx="1581912" cy="537050"/>
            </a:xfrm>
            <a:prstGeom prst="rightArrow">
              <a:avLst>
                <a:gd name="adj1" fmla="val 50000"/>
                <a:gd name="adj2" fmla="val 50000"/>
              </a:avLst>
            </a:prstGeom>
            <a:solidFill>
              <a:schemeClr val="lt1"/>
            </a:solidFill>
            <a:ln w="9525" cap="flat" cmpd="sng">
              <a:solidFill>
                <a:srgbClr val="2E6D8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3" name="TextBox 12">
              <a:extLst>
                <a:ext uri="{FF2B5EF4-FFF2-40B4-BE49-F238E27FC236}">
                  <a16:creationId xmlns:a16="http://schemas.microsoft.com/office/drawing/2014/main" id="{54C151E5-0E41-CC97-2251-33E841618C80}"/>
                </a:ext>
              </a:extLst>
            </p:cNvPr>
            <p:cNvSpPr txBox="1">
              <a:spLocks noChangeArrowheads="1"/>
            </p:cNvSpPr>
            <p:nvPr/>
          </p:nvSpPr>
          <p:spPr bwMode="auto">
            <a:xfrm>
              <a:off x="5964667" y="3016618"/>
              <a:ext cx="2542311" cy="369332"/>
            </a:xfrm>
            <a:prstGeom prst="rect">
              <a:avLst/>
            </a:prstGeom>
            <a:solidFill>
              <a:schemeClr val="lt1">
                <a:alpha val="2015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i="1" dirty="0">
                  <a:solidFill>
                    <a:schemeClr val="accent6">
                      <a:lumMod val="75000"/>
                    </a:schemeClr>
                  </a:solidFill>
                  <a:latin typeface="Arial" panose="020B0604020202020204" pitchFamily="34" charset="0"/>
                </a:rPr>
                <a:t>South American Plate</a:t>
              </a:r>
            </a:p>
          </p:txBody>
        </p:sp>
        <p:sp>
          <p:nvSpPr>
            <p:cNvPr id="74" name="TextBox 12">
              <a:extLst>
                <a:ext uri="{FF2B5EF4-FFF2-40B4-BE49-F238E27FC236}">
                  <a16:creationId xmlns:a16="http://schemas.microsoft.com/office/drawing/2014/main" id="{1181D09F-9F6A-811F-2AFE-DE7CFAF70287}"/>
                </a:ext>
              </a:extLst>
            </p:cNvPr>
            <p:cNvSpPr txBox="1">
              <a:spLocks noChangeArrowheads="1"/>
            </p:cNvSpPr>
            <p:nvPr/>
          </p:nvSpPr>
          <p:spPr bwMode="auto">
            <a:xfrm>
              <a:off x="3295222" y="4012892"/>
              <a:ext cx="17162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i="1" dirty="0">
                  <a:solidFill>
                    <a:schemeClr val="accent6"/>
                  </a:solidFill>
                  <a:latin typeface="Arial" panose="020B0604020202020204" pitchFamily="34" charset="0"/>
                </a:rPr>
                <a:t>Nazca Plate</a:t>
              </a:r>
            </a:p>
          </p:txBody>
        </p:sp>
        <p:sp>
          <p:nvSpPr>
            <p:cNvPr id="76" name="5-Point Star 2">
              <a:extLst>
                <a:ext uri="{FF2B5EF4-FFF2-40B4-BE49-F238E27FC236}">
                  <a16:creationId xmlns:a16="http://schemas.microsoft.com/office/drawing/2014/main" id="{B7FA3DFE-8587-A743-3E9D-344164B8CEF3}"/>
                </a:ext>
              </a:extLst>
            </p:cNvPr>
            <p:cNvSpPr/>
            <p:nvPr/>
          </p:nvSpPr>
          <p:spPr bwMode="auto">
            <a:xfrm>
              <a:off x="5602987" y="3729086"/>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75" name="TextBox 12">
              <a:extLst>
                <a:ext uri="{FF2B5EF4-FFF2-40B4-BE49-F238E27FC236}">
                  <a16:creationId xmlns:a16="http://schemas.microsoft.com/office/drawing/2014/main" id="{47AFA0C3-6AEA-D077-8DB4-9707693755AD}"/>
                </a:ext>
              </a:extLst>
            </p:cNvPr>
            <p:cNvSpPr txBox="1">
              <a:spLocks noChangeArrowheads="1"/>
            </p:cNvSpPr>
            <p:nvPr/>
          </p:nvSpPr>
          <p:spPr bwMode="auto">
            <a:xfrm rot="21159367">
              <a:off x="3680016" y="4417806"/>
              <a:ext cx="17162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dirty="0">
                  <a:solidFill>
                    <a:schemeClr val="accent6"/>
                  </a:solidFill>
                  <a:latin typeface="Arial" panose="020B0604020202020204" pitchFamily="34" charset="0"/>
                </a:rPr>
                <a:t>6.2 cm/</a:t>
              </a:r>
              <a:r>
                <a:rPr lang="en-US" altLang="en-US" sz="1800" dirty="0" err="1">
                  <a:solidFill>
                    <a:schemeClr val="accent6"/>
                  </a:solidFill>
                  <a:latin typeface="Arial" panose="020B0604020202020204" pitchFamily="34" charset="0"/>
                </a:rPr>
                <a:t>yr</a:t>
              </a:r>
              <a:endParaRPr lang="en-US" altLang="en-US" sz="1800" dirty="0">
                <a:solidFill>
                  <a:schemeClr val="accent6"/>
                </a:solidFill>
                <a:latin typeface="Arial" panose="020B0604020202020204" pitchFamily="34" charset="0"/>
              </a:endParaRPr>
            </a:p>
          </p:txBody>
        </p:sp>
        <p:sp>
          <p:nvSpPr>
            <p:cNvPr id="82" name="TextBox 81">
              <a:extLst>
                <a:ext uri="{FF2B5EF4-FFF2-40B4-BE49-F238E27FC236}">
                  <a16:creationId xmlns:a16="http://schemas.microsoft.com/office/drawing/2014/main" id="{D7AA6DDE-6E6E-615D-9EFE-C0FE7D370786}"/>
                </a:ext>
              </a:extLst>
            </p:cNvPr>
            <p:cNvSpPr txBox="1"/>
            <p:nvPr/>
          </p:nvSpPr>
          <p:spPr>
            <a:xfrm>
              <a:off x="5360400" y="3893203"/>
              <a:ext cx="906017" cy="430887"/>
            </a:xfrm>
            <a:prstGeom prst="rect">
              <a:avLst/>
            </a:prstGeom>
            <a:noFill/>
          </p:spPr>
          <p:txBody>
            <a:bodyPr wrap="none" rtlCol="0">
              <a:spAutoFit/>
            </a:bodyPr>
            <a:lstStyle/>
            <a:p>
              <a:pPr algn="ctr"/>
              <a:r>
                <a:rPr lang="en-US" sz="1100" dirty="0">
                  <a:solidFill>
                    <a:srgbClr val="FF0000"/>
                  </a:solidFill>
                  <a:effectLst>
                    <a:outerShdw blurRad="50000" dist="30000" dir="5400000" algn="tl" rotWithShape="0">
                      <a:srgbClr val="000000">
                        <a:alpha val="30000"/>
                      </a:srgbClr>
                    </a:outerShdw>
                  </a:effectLst>
                  <a:latin typeface="Arial" charset="0"/>
                  <a:ea typeface="MS PGothic" panose="020B0600070205080204" pitchFamily="34" charset="-128"/>
                </a:rPr>
                <a:t>June 28</a:t>
              </a:r>
            </a:p>
            <a:p>
              <a:pPr algn="ctr"/>
              <a:r>
                <a:rPr lang="en-US" sz="1100" dirty="0">
                  <a:solidFill>
                    <a:srgbClr val="FF0000"/>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100" dirty="0">
                <a:solidFill>
                  <a:srgbClr val="FF0000"/>
                </a:solidFill>
              </a:endParaRPr>
            </a:p>
          </p:txBody>
        </p:sp>
      </p:grpSp>
      <p:sp>
        <p:nvSpPr>
          <p:cNvPr id="83" name="TextBox 82">
            <a:extLst>
              <a:ext uri="{FF2B5EF4-FFF2-40B4-BE49-F238E27FC236}">
                <a16:creationId xmlns:a16="http://schemas.microsoft.com/office/drawing/2014/main" id="{027AD8C9-FA5F-7859-0C33-6C7FDB136791}"/>
              </a:ext>
            </a:extLst>
          </p:cNvPr>
          <p:cNvSpPr txBox="1"/>
          <p:nvPr/>
        </p:nvSpPr>
        <p:spPr>
          <a:xfrm>
            <a:off x="261810" y="5209015"/>
            <a:ext cx="3824707" cy="1477328"/>
          </a:xfrm>
          <a:prstGeom prst="rect">
            <a:avLst/>
          </a:prstGeom>
          <a:noFill/>
        </p:spPr>
        <p:txBody>
          <a:bodyPr wrap="square" rtlCol="0">
            <a:spAutoFit/>
          </a:bodyPr>
          <a:lstStyle/>
          <a:p>
            <a:r>
              <a:rPr lang="en-US" sz="1500" dirty="0">
                <a:solidFill>
                  <a:srgbClr val="000000"/>
                </a:solidFill>
              </a:rPr>
              <a:t>decades and centuries this compression stores elastic energy </a:t>
            </a:r>
            <a:r>
              <a:rPr lang="en-US" sz="1500" dirty="0"/>
              <a:t>that is occasionally released in major earthquakes, such as the M 7.2 June 28 earthquake, and great earthquakes, such as the 2001 M 8.4 earthquake that affected the same region.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Google Shape;162;p18"/>
          <p:cNvPicPr preferRelativeResize="0"/>
          <p:nvPr/>
        </p:nvPicPr>
        <p:blipFill>
          <a:blip r:embed="rId5">
            <a:alphaModFix/>
          </a:blip>
          <a:stretch>
            <a:fillRect/>
          </a:stretch>
        </p:blipFill>
        <p:spPr>
          <a:xfrm>
            <a:off x="4354415" y="4223943"/>
            <a:ext cx="4364474" cy="2284024"/>
          </a:xfrm>
          <a:prstGeom prst="rect">
            <a:avLst/>
          </a:prstGeom>
          <a:noFill/>
          <a:ln>
            <a:noFill/>
          </a:ln>
        </p:spPr>
      </p:pic>
      <p:sp>
        <p:nvSpPr>
          <p:cNvPr id="164" name="Google Shape;164;p18"/>
          <p:cNvSpPr txBox="1"/>
          <p:nvPr/>
        </p:nvSpPr>
        <p:spPr>
          <a:xfrm>
            <a:off x="1143000" y="3355600"/>
            <a:ext cx="2747400" cy="234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200">
              <a:solidFill>
                <a:schemeClr val="dk1"/>
              </a:solidFill>
              <a:latin typeface="Calibri"/>
              <a:ea typeface="Calibri"/>
              <a:cs typeface="Calibri"/>
              <a:sym typeface="Calibri"/>
            </a:endParaRPr>
          </a:p>
        </p:txBody>
      </p:sp>
      <p:pic>
        <p:nvPicPr>
          <p:cNvPr id="165" name="Google Shape;165;p18"/>
          <p:cNvPicPr preferRelativeResize="0"/>
          <p:nvPr/>
        </p:nvPicPr>
        <p:blipFill>
          <a:blip r:embed="rId6">
            <a:alphaModFix/>
          </a:blip>
          <a:stretch>
            <a:fillRect/>
          </a:stretch>
        </p:blipFill>
        <p:spPr>
          <a:xfrm>
            <a:off x="232520" y="5741162"/>
            <a:ext cx="4446700" cy="1109950"/>
          </a:xfrm>
          <a:prstGeom prst="rect">
            <a:avLst/>
          </a:prstGeom>
          <a:noFill/>
          <a:ln>
            <a:noFill/>
          </a:ln>
        </p:spPr>
      </p:pic>
      <p:grpSp>
        <p:nvGrpSpPr>
          <p:cNvPr id="166" name="Google Shape;166;p18"/>
          <p:cNvGrpSpPr/>
          <p:nvPr/>
        </p:nvGrpSpPr>
        <p:grpSpPr>
          <a:xfrm>
            <a:off x="673755" y="3405391"/>
            <a:ext cx="2820426" cy="2408138"/>
            <a:chOff x="1057575" y="3379275"/>
            <a:chExt cx="2674919" cy="2160426"/>
          </a:xfrm>
        </p:grpSpPr>
        <p:pic>
          <p:nvPicPr>
            <p:cNvPr id="167" name="Google Shape;167;p18"/>
            <p:cNvPicPr preferRelativeResize="0"/>
            <p:nvPr/>
          </p:nvPicPr>
          <p:blipFill>
            <a:blip r:embed="rId7">
              <a:alphaModFix/>
            </a:blip>
            <a:stretch>
              <a:fillRect/>
            </a:stretch>
          </p:blipFill>
          <p:spPr>
            <a:xfrm>
              <a:off x="1187400" y="3379275"/>
              <a:ext cx="2545094" cy="2160426"/>
            </a:xfrm>
            <a:prstGeom prst="rect">
              <a:avLst/>
            </a:prstGeom>
            <a:noFill/>
            <a:ln>
              <a:noFill/>
            </a:ln>
          </p:spPr>
        </p:pic>
        <p:sp>
          <p:nvSpPr>
            <p:cNvPr id="168" name="Google Shape;168;p18"/>
            <p:cNvSpPr/>
            <p:nvPr/>
          </p:nvSpPr>
          <p:spPr>
            <a:xfrm>
              <a:off x="1057575" y="3656950"/>
              <a:ext cx="705900" cy="164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69" name="Google Shape;169;p18"/>
            <p:cNvSpPr/>
            <p:nvPr/>
          </p:nvSpPr>
          <p:spPr>
            <a:xfrm>
              <a:off x="2765500" y="5330600"/>
              <a:ext cx="705900" cy="1644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sp>
        <p:nvSpPr>
          <p:cNvPr id="170" name="Google Shape;170;p18"/>
          <p:cNvSpPr txBox="1"/>
          <p:nvPr/>
        </p:nvSpPr>
        <p:spPr>
          <a:xfrm>
            <a:off x="334463" y="1135385"/>
            <a:ext cx="4364474" cy="233907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dirty="0">
                <a:solidFill>
                  <a:schemeClr val="dk1"/>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a:t>
            </a:r>
          </a:p>
          <a:p>
            <a:pPr marL="0" lvl="0" indent="0" algn="l" rtl="0">
              <a:spcBef>
                <a:spcPts val="0"/>
              </a:spcBef>
              <a:spcAft>
                <a:spcPts val="0"/>
              </a:spcAft>
              <a:buNone/>
            </a:pPr>
            <a:endParaRPr lang="en-US" dirty="0">
              <a:solidFill>
                <a:schemeClr val="dk1"/>
              </a:solidFill>
            </a:endParaRPr>
          </a:p>
          <a:p>
            <a:pPr marL="0" lvl="0" indent="0" algn="l" rtl="0">
              <a:spcBef>
                <a:spcPts val="0"/>
              </a:spcBef>
              <a:spcAft>
                <a:spcPts val="0"/>
              </a:spcAft>
              <a:buNone/>
            </a:pPr>
            <a:r>
              <a:rPr lang="en-US" dirty="0">
                <a:solidFill>
                  <a:schemeClr val="dk1"/>
                </a:solidFill>
              </a:rPr>
              <a:t>The orientation of these quadrants determined from recorded seismic waves determines the type of fault that produced the earthquake. </a:t>
            </a:r>
            <a:endParaRPr dirty="0">
              <a:solidFill>
                <a:schemeClr val="dk1"/>
              </a:solidFill>
            </a:endParaRPr>
          </a:p>
        </p:txBody>
      </p:sp>
      <p:sp>
        <p:nvSpPr>
          <p:cNvPr id="171" name="Google Shape;171;p1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3" name="Focal _ SHORT REVERSE (3)">
            <a:hlinkClick r:id="" action="ppaction://media"/>
            <a:extLst>
              <a:ext uri="{FF2B5EF4-FFF2-40B4-BE49-F238E27FC236}">
                <a16:creationId xmlns:a16="http://schemas.microsoft.com/office/drawing/2014/main" id="{3B9AE5AA-0AEE-9A53-D616-2952D564D5B3}"/>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698937" y="928928"/>
            <a:ext cx="4170781" cy="31280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69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extBox 7">
            <a:extLst>
              <a:ext uri="{FF2B5EF4-FFF2-40B4-BE49-F238E27FC236}">
                <a16:creationId xmlns:a16="http://schemas.microsoft.com/office/drawing/2014/main" id="{682D8273-EA7A-BF2E-529F-79F845A5279F}"/>
              </a:ext>
            </a:extLst>
          </p:cNvPr>
          <p:cNvSpPr txBox="1">
            <a:spLocks noChangeArrowheads="1"/>
          </p:cNvSpPr>
          <p:nvPr/>
        </p:nvSpPr>
        <p:spPr bwMode="auto">
          <a:xfrm>
            <a:off x="399412" y="1180110"/>
            <a:ext cx="8385813" cy="120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None/>
            </a:pPr>
            <a:r>
              <a:rPr lang="en-US" altLang="en-US" sz="1800" dirty="0">
                <a:latin typeface="Arial" panose="020B0604020202020204" pitchFamily="34" charset="0"/>
              </a:rPr>
              <a:t>The animation below illustrates subduction of the oceanic Nazca Plate into the Peru-Chile Trench and beneath the South American Plate. The location, depth and focal mechanism solution of today’s earthquake are consistent with it occurring on the megathrust interface between the two plates.</a:t>
            </a:r>
          </a:p>
        </p:txBody>
      </p:sp>
      <p:sp>
        <p:nvSpPr>
          <p:cNvPr id="3" name="TextBox 2">
            <a:extLst>
              <a:ext uri="{FF2B5EF4-FFF2-40B4-BE49-F238E27FC236}">
                <a16:creationId xmlns:a16="http://schemas.microsoft.com/office/drawing/2014/main" id="{DD24E176-57F8-A8F7-221C-8714C9E9F24A}"/>
              </a:ext>
            </a:extLst>
          </p:cNvPr>
          <p:cNvSpPr txBox="1">
            <a:spLocks noChangeArrowheads="1"/>
          </p:cNvSpPr>
          <p:nvPr/>
        </p:nvSpPr>
        <p:spPr bwMode="auto">
          <a:xfrm>
            <a:off x="7122605" y="5348364"/>
            <a:ext cx="19177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Animation exploring plate tectonics and earthquakes of the Nazca – South America plate boundary region.</a:t>
            </a:r>
          </a:p>
        </p:txBody>
      </p:sp>
      <p:pic>
        <p:nvPicPr>
          <p:cNvPr id="4" name="Short_PeruChile">
            <a:hlinkClick r:id="" action="ppaction://media"/>
            <a:extLst>
              <a:ext uri="{FF2B5EF4-FFF2-40B4-BE49-F238E27FC236}">
                <a16:creationId xmlns:a16="http://schemas.microsoft.com/office/drawing/2014/main" id="{B4652A1A-FEBF-9FED-1DAC-56720DC340A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68996" y="2628146"/>
            <a:ext cx="6248400" cy="3651409"/>
          </a:xfrm>
          <a:prstGeom prst="rect">
            <a:avLst/>
          </a:prstGeom>
        </p:spPr>
      </p:pic>
      <p:sp>
        <p:nvSpPr>
          <p:cNvPr id="5" name="Google Shape;171;p18">
            <a:extLst>
              <a:ext uri="{FF2B5EF4-FFF2-40B4-BE49-F238E27FC236}">
                <a16:creationId xmlns:a16="http://schemas.microsoft.com/office/drawing/2014/main" id="{9A05D82B-A540-8E32-CAF6-C4E46E9FE30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188302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99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Google Shape;171;p18">
            <a:extLst>
              <a:ext uri="{FF2B5EF4-FFF2-40B4-BE49-F238E27FC236}">
                <a16:creationId xmlns:a16="http://schemas.microsoft.com/office/drawing/2014/main" id="{E649A4F1-3104-8DB5-CB68-6EE3BCEEFE1D}"/>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7" name="TextBox 7">
            <a:extLst>
              <a:ext uri="{FF2B5EF4-FFF2-40B4-BE49-F238E27FC236}">
                <a16:creationId xmlns:a16="http://schemas.microsoft.com/office/drawing/2014/main" id="{58AB27C5-E113-F9A2-1864-D4FD513E3CCF}"/>
              </a:ext>
            </a:extLst>
          </p:cNvPr>
          <p:cNvSpPr txBox="1">
            <a:spLocks noChangeArrowheads="1"/>
          </p:cNvSpPr>
          <p:nvPr/>
        </p:nvSpPr>
        <p:spPr bwMode="auto">
          <a:xfrm>
            <a:off x="318769" y="1127109"/>
            <a:ext cx="8482332" cy="120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2200"/>
              </a:lnSpc>
              <a:spcBef>
                <a:spcPct val="0"/>
              </a:spcBef>
              <a:buNone/>
            </a:pPr>
            <a:r>
              <a:rPr lang="en-US" altLang="en-US" sz="1800" dirty="0">
                <a:latin typeface="Arial" panose="020B0604020202020204" pitchFamily="34" charset="0"/>
              </a:rPr>
              <a:t>The area where the earthquake took place has experienced several earthquakes in the past two weeks, beginning with a M 6.0 quake on June 16. These lesser earthquakes are now classified as “foreshocks”. </a:t>
            </a:r>
          </a:p>
          <a:p>
            <a:pPr eaLnBrk="1" hangingPunct="1">
              <a:lnSpc>
                <a:spcPts val="2200"/>
              </a:lnSpc>
              <a:spcBef>
                <a:spcPct val="0"/>
              </a:spcBef>
              <a:buNone/>
            </a:pPr>
            <a:endParaRPr lang="en-US" altLang="en-US" sz="1800" dirty="0">
              <a:latin typeface="Arial" panose="020B0604020202020204" pitchFamily="34" charset="0"/>
            </a:endParaRPr>
          </a:p>
        </p:txBody>
      </p:sp>
      <p:pic>
        <p:nvPicPr>
          <p:cNvPr id="8" name="animation">
            <a:hlinkClick r:id="" action="ppaction://media"/>
            <a:extLst>
              <a:ext uri="{FF2B5EF4-FFF2-40B4-BE49-F238E27FC236}">
                <a16:creationId xmlns:a16="http://schemas.microsoft.com/office/drawing/2014/main" id="{6E26B361-E2E5-0D12-4B72-FD138F3F3AC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80076" y="2191503"/>
            <a:ext cx="5425812" cy="4224096"/>
          </a:xfrm>
          <a:prstGeom prst="rect">
            <a:avLst/>
          </a:prstGeom>
        </p:spPr>
      </p:pic>
      <p:sp>
        <p:nvSpPr>
          <p:cNvPr id="9" name="TextBox 8">
            <a:extLst>
              <a:ext uri="{FF2B5EF4-FFF2-40B4-BE49-F238E27FC236}">
                <a16:creationId xmlns:a16="http://schemas.microsoft.com/office/drawing/2014/main" id="{0482EB1F-5294-8400-5FF4-48531B0A9B5C}"/>
              </a:ext>
            </a:extLst>
          </p:cNvPr>
          <p:cNvSpPr txBox="1"/>
          <p:nvPr/>
        </p:nvSpPr>
        <p:spPr>
          <a:xfrm>
            <a:off x="342900" y="2191503"/>
            <a:ext cx="3237176" cy="4247317"/>
          </a:xfrm>
          <a:prstGeom prst="rect">
            <a:avLst/>
          </a:prstGeom>
          <a:noFill/>
        </p:spPr>
        <p:txBody>
          <a:bodyPr wrap="square" rtlCol="0">
            <a:spAutoFit/>
          </a:bodyPr>
          <a:lstStyle/>
          <a:p>
            <a:r>
              <a:rPr lang="en-US" altLang="en-US" sz="1800" dirty="0">
                <a:latin typeface="Arial" panose="020B0604020202020204" pitchFamily="34" charset="0"/>
              </a:rPr>
              <a:t>Foreshocks are earthquakes that precede larger earthquakes in the same location. Unfortunately, it is impossible to predict beforehand if a small earthquake will ultimately be a foreshock to a larger earthquake.</a:t>
            </a:r>
          </a:p>
          <a:p>
            <a:endParaRPr lang="en-US" altLang="en-US" sz="1800" dirty="0">
              <a:latin typeface="Arial" panose="020B0604020202020204" pitchFamily="34" charset="0"/>
            </a:endParaRPr>
          </a:p>
          <a:p>
            <a:r>
              <a:rPr lang="en-US" altLang="en-US" sz="1800" dirty="0">
                <a:latin typeface="Arial" panose="020B0604020202020204" pitchFamily="34" charset="0"/>
              </a:rPr>
              <a:t>The earthquake sequence from June 16 – June 28 is animated including 5 foreshocks, the M 7.2 mainshock and 4 aftershocks.</a:t>
            </a:r>
            <a:endParaRPr lang="en-US" dirty="0"/>
          </a:p>
        </p:txBody>
      </p:sp>
      <p:cxnSp>
        <p:nvCxnSpPr>
          <p:cNvPr id="11" name="Straight Arrow Connector 10">
            <a:extLst>
              <a:ext uri="{FF2B5EF4-FFF2-40B4-BE49-F238E27FC236}">
                <a16:creationId xmlns:a16="http://schemas.microsoft.com/office/drawing/2014/main" id="{51BA9E98-3DE6-8117-27A1-CA0414012114}"/>
              </a:ext>
            </a:extLst>
          </p:cNvPr>
          <p:cNvCxnSpPr/>
          <p:nvPr/>
        </p:nvCxnSpPr>
        <p:spPr>
          <a:xfrm>
            <a:off x="4829175" y="4010025"/>
            <a:ext cx="1276350" cy="2286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FB4212F-A63D-82CE-72A0-2DA2CEF443D4}"/>
              </a:ext>
            </a:extLst>
          </p:cNvPr>
          <p:cNvSpPr txBox="1"/>
          <p:nvPr/>
        </p:nvSpPr>
        <p:spPr>
          <a:xfrm>
            <a:off x="4238626" y="3768923"/>
            <a:ext cx="733425" cy="307777"/>
          </a:xfrm>
          <a:prstGeom prst="rect">
            <a:avLst/>
          </a:prstGeom>
          <a:noFill/>
        </p:spPr>
        <p:txBody>
          <a:bodyPr wrap="square" rtlCol="0">
            <a:spAutoFit/>
          </a:bodyPr>
          <a:lstStyle/>
          <a:p>
            <a:r>
              <a:rPr lang="en-US" dirty="0">
                <a:solidFill>
                  <a:srgbClr val="FF0000"/>
                </a:solidFill>
              </a:rPr>
              <a:t>M 7.2</a:t>
            </a:r>
          </a:p>
        </p:txBody>
      </p:sp>
    </p:spTree>
    <p:extLst>
      <p:ext uri="{BB962C8B-B14F-4D97-AF65-F5344CB8AC3E}">
        <p14:creationId xmlns:p14="http://schemas.microsoft.com/office/powerpoint/2010/main" val="3059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250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47635813-2132-7F8E-4E91-473E8E2870C8}"/>
              </a:ext>
            </a:extLst>
          </p:cNvPr>
          <p:cNvPicPr>
            <a:picLocks noChangeAspect="1"/>
          </p:cNvPicPr>
          <p:nvPr/>
        </p:nvPicPr>
        <p:blipFill>
          <a:blip r:embed="rId3"/>
          <a:stretch>
            <a:fillRect/>
          </a:stretch>
        </p:blipFill>
        <p:spPr>
          <a:xfrm>
            <a:off x="1066800" y="1203979"/>
            <a:ext cx="7676109" cy="5486400"/>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TextBox 4">
            <a:extLst>
              <a:ext uri="{FF2B5EF4-FFF2-40B4-BE49-F238E27FC236}">
                <a16:creationId xmlns:a16="http://schemas.microsoft.com/office/drawing/2014/main" id="{F32E44E8-04FA-B1AE-F3DD-4F564615D613}"/>
              </a:ext>
            </a:extLst>
          </p:cNvPr>
          <p:cNvSpPr txBox="1">
            <a:spLocks noChangeArrowheads="1"/>
          </p:cNvSpPr>
          <p:nvPr/>
        </p:nvSpPr>
        <p:spPr bwMode="auto">
          <a:xfrm>
            <a:off x="1862138" y="3190600"/>
            <a:ext cx="6705600"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a:t>
            </a:r>
            <a:r>
              <a:rPr lang="en-US" altLang="en-US" sz="1400" dirty="0">
                <a:latin typeface="Arial" panose="020B0604020202020204" pitchFamily="34" charset="0"/>
              </a:rPr>
              <a:t>, it took 11 minutes and 30 seconds for the </a:t>
            </a:r>
            <a:r>
              <a:rPr lang="en-US" altLang="en-US" sz="1400" dirty="0">
                <a:solidFill>
                  <a:srgbClr val="000000"/>
                </a:solidFill>
                <a:latin typeface="Arial" panose="020B0604020202020204" pitchFamily="34" charset="0"/>
              </a:rPr>
              <a:t>compressional P waves to travel a curved path through the mantle to Bend, Oregon.</a:t>
            </a:r>
          </a:p>
        </p:txBody>
      </p:sp>
      <p:sp>
        <p:nvSpPr>
          <p:cNvPr id="20" name="TextBox 7">
            <a:extLst>
              <a:ext uri="{FF2B5EF4-FFF2-40B4-BE49-F238E27FC236}">
                <a16:creationId xmlns:a16="http://schemas.microsoft.com/office/drawing/2014/main" id="{EFE2F77D-624A-7135-DE8A-04DB15CFAB3A}"/>
              </a:ext>
            </a:extLst>
          </p:cNvPr>
          <p:cNvSpPr txBox="1">
            <a:spLocks noChangeArrowheads="1"/>
          </p:cNvSpPr>
          <p:nvPr/>
        </p:nvSpPr>
        <p:spPr bwMode="auto">
          <a:xfrm>
            <a:off x="2049463" y="864913"/>
            <a:ext cx="6465887"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8159 km (5070 miles, 73.5°) from the location of this earthquake. </a:t>
            </a:r>
          </a:p>
        </p:txBody>
      </p:sp>
      <p:sp>
        <p:nvSpPr>
          <p:cNvPr id="22" name="TextBox 9">
            <a:extLst>
              <a:ext uri="{FF2B5EF4-FFF2-40B4-BE49-F238E27FC236}">
                <a16:creationId xmlns:a16="http://schemas.microsoft.com/office/drawing/2014/main" id="{1657CA14-EF7F-C2CE-F6D0-47F91C613288}"/>
              </a:ext>
            </a:extLst>
          </p:cNvPr>
          <p:cNvSpPr txBox="1">
            <a:spLocks noChangeArrowheads="1"/>
          </p:cNvSpPr>
          <p:nvPr/>
        </p:nvSpPr>
        <p:spPr bwMode="auto">
          <a:xfrm>
            <a:off x="1733550" y="4098650"/>
            <a:ext cx="6854825"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t>
            </a:r>
            <a:r>
              <a:rPr lang="en-US" altLang="en-US" sz="1400" dirty="0">
                <a:latin typeface="Arial" panose="020B0604020202020204" pitchFamily="34" charset="0"/>
              </a:rPr>
              <a:t>are shear waves that follow the same path through the mantle as P waves.  S waves took 20 minutes and 58 seconds to </a:t>
            </a:r>
            <a:r>
              <a:rPr lang="en-US" altLang="en-US" sz="1400" dirty="0">
                <a:solidFill>
                  <a:srgbClr val="000000"/>
                </a:solidFill>
                <a:latin typeface="Arial" panose="020B0604020202020204" pitchFamily="34" charset="0"/>
              </a:rPr>
              <a:t>travel from the earthquake to Bend.</a:t>
            </a:r>
          </a:p>
        </p:txBody>
      </p:sp>
      <p:sp>
        <p:nvSpPr>
          <p:cNvPr id="23" name="TextBox 4">
            <a:extLst>
              <a:ext uri="{FF2B5EF4-FFF2-40B4-BE49-F238E27FC236}">
                <a16:creationId xmlns:a16="http://schemas.microsoft.com/office/drawing/2014/main" id="{B5B54BF0-1F3F-5A02-3532-4225730286D7}"/>
              </a:ext>
            </a:extLst>
          </p:cNvPr>
          <p:cNvSpPr txBox="1">
            <a:spLocks noChangeArrowheads="1"/>
          </p:cNvSpPr>
          <p:nvPr/>
        </p:nvSpPr>
        <p:spPr bwMode="auto">
          <a:xfrm>
            <a:off x="2843568" y="1507681"/>
            <a:ext cx="3762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24" name="TextBox 11">
            <a:extLst>
              <a:ext uri="{FF2B5EF4-FFF2-40B4-BE49-F238E27FC236}">
                <a16:creationId xmlns:a16="http://schemas.microsoft.com/office/drawing/2014/main" id="{58EC3AA6-90F3-D033-1C53-076F4E5C24FE}"/>
              </a:ext>
            </a:extLst>
          </p:cNvPr>
          <p:cNvSpPr txBox="1">
            <a:spLocks noChangeArrowheads="1"/>
          </p:cNvSpPr>
          <p:nvPr/>
        </p:nvSpPr>
        <p:spPr bwMode="auto">
          <a:xfrm>
            <a:off x="4233862" y="1796445"/>
            <a:ext cx="338138"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25" name="TextBox 24">
            <a:extLst>
              <a:ext uri="{FF2B5EF4-FFF2-40B4-BE49-F238E27FC236}">
                <a16:creationId xmlns:a16="http://schemas.microsoft.com/office/drawing/2014/main" id="{3FC020CF-65FD-D759-8047-E063A6ED0FFE}"/>
              </a:ext>
            </a:extLst>
          </p:cNvPr>
          <p:cNvSpPr txBox="1"/>
          <p:nvPr/>
        </p:nvSpPr>
        <p:spPr>
          <a:xfrm>
            <a:off x="6705600" y="1568176"/>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27" name="TextBox 6">
            <a:extLst>
              <a:ext uri="{FF2B5EF4-FFF2-40B4-BE49-F238E27FC236}">
                <a16:creationId xmlns:a16="http://schemas.microsoft.com/office/drawing/2014/main" id="{1555CAC9-9E1E-98D0-48C5-FD1F11472A92}"/>
              </a:ext>
            </a:extLst>
          </p:cNvPr>
          <p:cNvSpPr txBox="1">
            <a:spLocks noChangeArrowheads="1"/>
          </p:cNvSpPr>
          <p:nvPr/>
        </p:nvSpPr>
        <p:spPr bwMode="auto">
          <a:xfrm>
            <a:off x="4733925" y="5464188"/>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21" name="TextBox 6">
            <a:extLst>
              <a:ext uri="{FF2B5EF4-FFF2-40B4-BE49-F238E27FC236}">
                <a16:creationId xmlns:a16="http://schemas.microsoft.com/office/drawing/2014/main" id="{FCCAB763-2CBF-8CB0-9347-A9A3EC3183C2}"/>
              </a:ext>
            </a:extLst>
          </p:cNvPr>
          <p:cNvSpPr txBox="1">
            <a:spLocks noChangeArrowheads="1"/>
          </p:cNvSpPr>
          <p:nvPr/>
        </p:nvSpPr>
        <p:spPr bwMode="auto">
          <a:xfrm>
            <a:off x="1733550" y="4918264"/>
            <a:ext cx="6781800" cy="7381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dirty="0">
                <a:latin typeface="Arial" panose="020B0604020202020204" pitchFamily="34" charset="0"/>
              </a:rPr>
              <a:t>Surface waves traveled the 8176 km (5080 miles) along the perimeter of the Earth from the earthquake to the recording station. The surface waves began to arrive in Bend 39 minutes after the earthquake occurred along the coast of Peru.  </a:t>
            </a:r>
          </a:p>
        </p:txBody>
      </p:sp>
      <p:sp>
        <p:nvSpPr>
          <p:cNvPr id="2" name="Google Shape;171;p18">
            <a:extLst>
              <a:ext uri="{FF2B5EF4-FFF2-40B4-BE49-F238E27FC236}">
                <a16:creationId xmlns:a16="http://schemas.microsoft.com/office/drawing/2014/main" id="{851C3482-2697-0EDC-FB11-9615D58BC083}"/>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4166499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0"/>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185" name="Google Shape;185;p20"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186" name="Google Shape;186;p20"/>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187" name="Google Shape;187;p20"/>
          <p:cNvPicPr preferRelativeResize="0"/>
          <p:nvPr/>
        </p:nvPicPr>
        <p:blipFill>
          <a:blip r:embed="rId5">
            <a:alphaModFix/>
          </a:blip>
          <a:stretch>
            <a:fillRect/>
          </a:stretch>
        </p:blipFill>
        <p:spPr>
          <a:xfrm>
            <a:off x="5734850" y="4412350"/>
            <a:ext cx="3071825" cy="1629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 name="Google Shape;106;p14">
            <a:extLst>
              <a:ext uri="{FF2B5EF4-FFF2-40B4-BE49-F238E27FC236}">
                <a16:creationId xmlns:a16="http://schemas.microsoft.com/office/drawing/2014/main" id="{1A479BB8-941C-1AD8-5D0A-5046DF5DA323}"/>
              </a:ext>
            </a:extLst>
          </p:cNvPr>
          <p:cNvSpPr txBox="1"/>
          <p:nvPr/>
        </p:nvSpPr>
        <p:spPr>
          <a:xfrm>
            <a:off x="367645" y="6357280"/>
            <a:ext cx="3336985" cy="42699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chemeClr val="dk1"/>
                </a:solidFill>
              </a:rPr>
              <a:t>Video courtesy X @JovenesUnidosP </a:t>
            </a:r>
          </a:p>
        </p:txBody>
      </p:sp>
      <p:sp>
        <p:nvSpPr>
          <p:cNvPr id="3" name="TextBox 2">
            <a:extLst>
              <a:ext uri="{FF2B5EF4-FFF2-40B4-BE49-F238E27FC236}">
                <a16:creationId xmlns:a16="http://schemas.microsoft.com/office/drawing/2014/main" id="{282C585F-A5C0-EA02-F70E-29EF64B19ACC}"/>
              </a:ext>
            </a:extLst>
          </p:cNvPr>
          <p:cNvSpPr txBox="1"/>
          <p:nvPr/>
        </p:nvSpPr>
        <p:spPr>
          <a:xfrm>
            <a:off x="292231" y="5072957"/>
            <a:ext cx="5099900" cy="584775"/>
          </a:xfrm>
          <a:prstGeom prst="rect">
            <a:avLst/>
          </a:prstGeom>
          <a:noFill/>
        </p:spPr>
        <p:txBody>
          <a:bodyPr wrap="square" rtlCol="0">
            <a:spAutoFit/>
          </a:bodyPr>
          <a:lstStyle/>
          <a:p>
            <a:r>
              <a:rPr lang="en-US" sz="1600" dirty="0"/>
              <a:t>Video of stone that has slid on the Southern portion of the Pan-American Highway following the earthquake.</a:t>
            </a:r>
          </a:p>
        </p:txBody>
      </p:sp>
      <p:pic>
        <p:nvPicPr>
          <p:cNvPr id="7" name="Picture 6" descr="A map of the country&#10;&#10;Description automatically generated">
            <a:extLst>
              <a:ext uri="{FF2B5EF4-FFF2-40B4-BE49-F238E27FC236}">
                <a16:creationId xmlns:a16="http://schemas.microsoft.com/office/drawing/2014/main" id="{FCA6AC05-A41F-15B2-E777-377B871497EB}"/>
              </a:ext>
            </a:extLst>
          </p:cNvPr>
          <p:cNvPicPr>
            <a:picLocks noChangeAspect="1"/>
          </p:cNvPicPr>
          <p:nvPr/>
        </p:nvPicPr>
        <p:blipFill>
          <a:blip r:embed="rId5"/>
          <a:stretch>
            <a:fillRect/>
          </a:stretch>
        </p:blipFill>
        <p:spPr>
          <a:xfrm>
            <a:off x="5697684" y="1093510"/>
            <a:ext cx="3227656" cy="4454165"/>
          </a:xfrm>
          <a:prstGeom prst="rect">
            <a:avLst/>
          </a:prstGeom>
        </p:spPr>
      </p:pic>
      <p:sp>
        <p:nvSpPr>
          <p:cNvPr id="8" name="TextBox 7">
            <a:extLst>
              <a:ext uri="{FF2B5EF4-FFF2-40B4-BE49-F238E27FC236}">
                <a16:creationId xmlns:a16="http://schemas.microsoft.com/office/drawing/2014/main" id="{4470706D-7AD1-E0B2-6E50-B1257BB9EF27}"/>
              </a:ext>
            </a:extLst>
          </p:cNvPr>
          <p:cNvSpPr txBox="1"/>
          <p:nvPr/>
        </p:nvSpPr>
        <p:spPr>
          <a:xfrm>
            <a:off x="5995446" y="5555113"/>
            <a:ext cx="3039223" cy="1015663"/>
          </a:xfrm>
          <a:prstGeom prst="rect">
            <a:avLst/>
          </a:prstGeom>
          <a:noFill/>
        </p:spPr>
        <p:txBody>
          <a:bodyPr wrap="square" rtlCol="0">
            <a:spAutoFit/>
          </a:bodyPr>
          <a:lstStyle/>
          <a:p>
            <a:pPr algn="r"/>
            <a:r>
              <a:rPr lang="en-US" sz="1200" dirty="0"/>
              <a:t>The Pan-American Highway from Prudhoe Bay, Alaska, to </a:t>
            </a:r>
            <a:r>
              <a:rPr lang="en-US" sz="1200" dirty="0" err="1"/>
              <a:t>Quellón</a:t>
            </a:r>
            <a:r>
              <a:rPr lang="en-US" sz="1200" dirty="0"/>
              <a:t>, Chile, and Ushuaia, Argentina, with official and unofficial routes shown in Mexico and Central and South America.</a:t>
            </a:r>
          </a:p>
        </p:txBody>
      </p:sp>
      <p:pic>
        <p:nvPicPr>
          <p:cNvPr id="9" name="twittervid.com_JovenesUnidosP_992fb9">
            <a:hlinkClick r:id="" action="ppaction://media"/>
            <a:extLst>
              <a:ext uri="{FF2B5EF4-FFF2-40B4-BE49-F238E27FC236}">
                <a16:creationId xmlns:a16="http://schemas.microsoft.com/office/drawing/2014/main" id="{8CB7D7FE-F113-BDE4-3026-9C8B994821F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67645" y="1784022"/>
            <a:ext cx="5190860" cy="3146196"/>
          </a:xfrm>
          <a:prstGeom prst="rect">
            <a:avLst/>
          </a:prstGeom>
        </p:spPr>
      </p:pic>
      <p:sp>
        <p:nvSpPr>
          <p:cNvPr id="10" name="Google Shape;91;p13">
            <a:extLst>
              <a:ext uri="{FF2B5EF4-FFF2-40B4-BE49-F238E27FC236}">
                <a16:creationId xmlns:a16="http://schemas.microsoft.com/office/drawing/2014/main" id="{E25EAAA5-FEA8-FE70-DBA3-8062B7CAF66B}"/>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1168320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3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2" name="Group 1">
            <a:extLst>
              <a:ext uri="{FF2B5EF4-FFF2-40B4-BE49-F238E27FC236}">
                <a16:creationId xmlns:a16="http://schemas.microsoft.com/office/drawing/2014/main" id="{B7F4D734-DE68-F90E-11AA-AA681E5E192A}"/>
              </a:ext>
            </a:extLst>
          </p:cNvPr>
          <p:cNvGrpSpPr/>
          <p:nvPr/>
        </p:nvGrpSpPr>
        <p:grpSpPr>
          <a:xfrm>
            <a:off x="377071" y="3855563"/>
            <a:ext cx="4047203" cy="2916271"/>
            <a:chOff x="6796403" y="4100392"/>
            <a:chExt cx="4169664" cy="3138256"/>
          </a:xfrm>
        </p:grpSpPr>
        <p:pic>
          <p:nvPicPr>
            <p:cNvPr id="10" name="Picture 9" descr="A high angle view of a mountain range&#10;&#10;Description automatically generated">
              <a:extLst>
                <a:ext uri="{FF2B5EF4-FFF2-40B4-BE49-F238E27FC236}">
                  <a16:creationId xmlns:a16="http://schemas.microsoft.com/office/drawing/2014/main" id="{FE2AC456-D26A-CCFF-362C-DDA69A24B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6403" y="4100392"/>
              <a:ext cx="4169664" cy="3127247"/>
            </a:xfrm>
            <a:prstGeom prst="rect">
              <a:avLst/>
            </a:prstGeom>
          </p:spPr>
        </p:pic>
        <p:sp>
          <p:nvSpPr>
            <p:cNvPr id="11" name="TextBox 12">
              <a:extLst>
                <a:ext uri="{FF2B5EF4-FFF2-40B4-BE49-F238E27FC236}">
                  <a16:creationId xmlns:a16="http://schemas.microsoft.com/office/drawing/2014/main" id="{BEDD835E-3AB8-6B00-FB7A-37FF367168EA}"/>
                </a:ext>
              </a:extLst>
            </p:cNvPr>
            <p:cNvSpPr txBox="1"/>
            <p:nvPr/>
          </p:nvSpPr>
          <p:spPr>
            <a:xfrm>
              <a:off x="7621118" y="7023204"/>
              <a:ext cx="3304458" cy="21544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solidFill>
                    <a:schemeClr val="bg1">
                      <a:lumMod val="75000"/>
                    </a:schemeClr>
                  </a:solidFill>
                </a:rPr>
                <a:t>By </a:t>
              </a:r>
              <a:r>
                <a:rPr lang="en-US" sz="800" dirty="0" err="1">
                  <a:solidFill>
                    <a:schemeClr val="bg1">
                      <a:lumMod val="75000"/>
                    </a:schemeClr>
                  </a:solidFill>
                </a:rPr>
                <a:t>Haylli</a:t>
              </a:r>
              <a:r>
                <a:rPr lang="en-US" sz="800" dirty="0">
                  <a:solidFill>
                    <a:schemeClr val="bg1">
                      <a:lumMod val="75000"/>
                    </a:schemeClr>
                  </a:solidFill>
                </a:rPr>
                <a:t> - Own work, CC BY-SA 4.0</a:t>
              </a:r>
            </a:p>
          </p:txBody>
        </p:sp>
      </p:grpSp>
      <p:grpSp>
        <p:nvGrpSpPr>
          <p:cNvPr id="4" name="Group 3">
            <a:extLst>
              <a:ext uri="{FF2B5EF4-FFF2-40B4-BE49-F238E27FC236}">
                <a16:creationId xmlns:a16="http://schemas.microsoft.com/office/drawing/2014/main" id="{C3E7C5F8-3DB8-E7E4-E3F5-2A567EEDB22C}"/>
              </a:ext>
            </a:extLst>
          </p:cNvPr>
          <p:cNvGrpSpPr/>
          <p:nvPr/>
        </p:nvGrpSpPr>
        <p:grpSpPr>
          <a:xfrm>
            <a:off x="4924363" y="149257"/>
            <a:ext cx="4129164" cy="2774121"/>
            <a:chOff x="6963115" y="547177"/>
            <a:chExt cx="4129164" cy="2774121"/>
          </a:xfrm>
        </p:grpSpPr>
        <p:pic>
          <p:nvPicPr>
            <p:cNvPr id="6" name="Picture 5" descr="A large building with a steeple and people walking around&#10;&#10;Description automatically generated">
              <a:extLst>
                <a:ext uri="{FF2B5EF4-FFF2-40B4-BE49-F238E27FC236}">
                  <a16:creationId xmlns:a16="http://schemas.microsoft.com/office/drawing/2014/main" id="{81005BAD-3F08-1E9F-423F-06B50C0D02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3115" y="547177"/>
              <a:ext cx="4129164" cy="2752104"/>
            </a:xfrm>
            <a:prstGeom prst="rect">
              <a:avLst/>
            </a:prstGeom>
          </p:spPr>
        </p:pic>
        <p:sp>
          <p:nvSpPr>
            <p:cNvPr id="7" name="TextBox 15">
              <a:extLst>
                <a:ext uri="{FF2B5EF4-FFF2-40B4-BE49-F238E27FC236}">
                  <a16:creationId xmlns:a16="http://schemas.microsoft.com/office/drawing/2014/main" id="{B2A1495F-5288-6BCB-075F-92C4D8B6C2F1}"/>
                </a:ext>
              </a:extLst>
            </p:cNvPr>
            <p:cNvSpPr txBox="1"/>
            <p:nvPr/>
          </p:nvSpPr>
          <p:spPr>
            <a:xfrm>
              <a:off x="10472773" y="3136632"/>
              <a:ext cx="619506" cy="18466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00" dirty="0">
                  <a:solidFill>
                    <a:schemeClr val="bg1">
                      <a:lumMod val="65000"/>
                    </a:schemeClr>
                  </a:solidFill>
                </a:rPr>
                <a:t>CC BY-SA</a:t>
              </a:r>
              <a:endParaRPr lang="en-US" sz="600" dirty="0"/>
            </a:p>
          </p:txBody>
        </p:sp>
      </p:grpSp>
      <p:sp>
        <p:nvSpPr>
          <p:cNvPr id="5" name="TextBox 17">
            <a:extLst>
              <a:ext uri="{FF2B5EF4-FFF2-40B4-BE49-F238E27FC236}">
                <a16:creationId xmlns:a16="http://schemas.microsoft.com/office/drawing/2014/main" id="{92A6947A-B6A4-C3AC-8845-94A1F502CF1A}"/>
              </a:ext>
            </a:extLst>
          </p:cNvPr>
          <p:cNvSpPr txBox="1"/>
          <p:nvPr/>
        </p:nvSpPr>
        <p:spPr>
          <a:xfrm>
            <a:off x="288442" y="1073811"/>
            <a:ext cx="4547510" cy="203132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latin typeface="Arial" panose="020B0604020202020204" pitchFamily="34" charset="0"/>
                <a:cs typeface="Arial" panose="020B0604020202020204" pitchFamily="34" charset="0"/>
              </a:rPr>
              <a:t>The city of Arequipa, Peru is a UNESCO World Heritage site recognized for its architecture that reflects its Incan and Spanish-colonial history as well as its geologic history. It is nicknamed the “white city” due to the use of sillar -white volcanic stone- used in its historic buildings. </a:t>
            </a:r>
          </a:p>
          <a:p>
            <a:endParaRPr lang="en-US" sz="1400" dirty="0">
              <a:latin typeface="Arial" panose="020B0604020202020204" pitchFamily="34" charset="0"/>
              <a:cs typeface="Arial" panose="020B0604020202020204" pitchFamily="34" charset="0"/>
            </a:endParaRPr>
          </a:p>
          <a:p>
            <a:r>
              <a:rPr lang="en-US" sz="1400" dirty="0">
                <a:latin typeface="Arial" panose="020B0604020202020204" pitchFamily="34" charset="0"/>
                <a:cs typeface="Arial" panose="020B0604020202020204" pitchFamily="34" charset="0"/>
              </a:rPr>
              <a:t>Besides the Basilica Cathedral (right), plazas, and food, visitors enjoy hiking the nearby </a:t>
            </a:r>
            <a:r>
              <a:rPr lang="en-US" sz="1400" dirty="0" err="1">
                <a:latin typeface="Arial" panose="020B0604020202020204" pitchFamily="34" charset="0"/>
                <a:cs typeface="Arial" panose="020B0604020202020204" pitchFamily="34" charset="0"/>
              </a:rPr>
              <a:t>Chachani</a:t>
            </a:r>
            <a:r>
              <a:rPr lang="en-US" sz="1400" dirty="0">
                <a:latin typeface="Arial" panose="020B0604020202020204" pitchFamily="34" charset="0"/>
                <a:cs typeface="Arial" panose="020B0604020202020204" pitchFamily="34" charset="0"/>
              </a:rPr>
              <a:t> (lower</a:t>
            </a:r>
          </a:p>
        </p:txBody>
      </p:sp>
      <p:sp>
        <p:nvSpPr>
          <p:cNvPr id="12" name="Google Shape;91;p13">
            <a:extLst>
              <a:ext uri="{FF2B5EF4-FFF2-40B4-BE49-F238E27FC236}">
                <a16:creationId xmlns:a16="http://schemas.microsoft.com/office/drawing/2014/main" id="{EF735B5B-59D1-5D32-8089-072A4DFD3816}"/>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3" name="TextBox 12">
            <a:extLst>
              <a:ext uri="{FF2B5EF4-FFF2-40B4-BE49-F238E27FC236}">
                <a16:creationId xmlns:a16="http://schemas.microsoft.com/office/drawing/2014/main" id="{F32FE5DA-3F0D-F616-7D49-718A7CBA5FBC}"/>
              </a:ext>
            </a:extLst>
          </p:cNvPr>
          <p:cNvSpPr txBox="1"/>
          <p:nvPr/>
        </p:nvSpPr>
        <p:spPr>
          <a:xfrm>
            <a:off x="282804" y="3008629"/>
            <a:ext cx="5910606" cy="738664"/>
          </a:xfrm>
          <a:prstGeom prst="rect">
            <a:avLst/>
          </a:prstGeom>
          <a:noFill/>
        </p:spPr>
        <p:txBody>
          <a:bodyPr wrap="square" rtlCol="0">
            <a:spAutoFit/>
          </a:bodyPr>
          <a:lstStyle/>
          <a:p>
            <a:r>
              <a:rPr lang="en-US" sz="1400" dirty="0">
                <a:solidFill>
                  <a:schemeClr val="tx1"/>
                </a:solidFill>
                <a:latin typeface="Arial" panose="020B0604020202020204" pitchFamily="34" charset="0"/>
                <a:cs typeface="Arial" panose="020B0604020202020204" pitchFamily="34" charset="0"/>
              </a:rPr>
              <a:t>left; part of the Central Volcano Zone of the Andes) and </a:t>
            </a:r>
            <a:r>
              <a:rPr lang="en-US" sz="1400" dirty="0" err="1">
                <a:solidFill>
                  <a:schemeClr val="tx1"/>
                </a:solidFill>
                <a:latin typeface="Arial" panose="020B0604020202020204" pitchFamily="34" charset="0"/>
                <a:cs typeface="Arial" panose="020B0604020202020204" pitchFamily="34" charset="0"/>
              </a:rPr>
              <a:t>Colca</a:t>
            </a:r>
            <a:r>
              <a:rPr lang="en-US" sz="1400" dirty="0">
                <a:solidFill>
                  <a:schemeClr val="tx1"/>
                </a:solidFill>
                <a:latin typeface="Arial" panose="020B0604020202020204" pitchFamily="34" charset="0"/>
                <a:cs typeface="Arial" panose="020B0604020202020204" pitchFamily="34" charset="0"/>
              </a:rPr>
              <a:t> Canyon (lower right; </a:t>
            </a:r>
            <a:r>
              <a:rPr lang="en-US" sz="1400" dirty="0">
                <a:latin typeface="Arial" panose="020B0604020202020204" pitchFamily="34" charset="0"/>
                <a:cs typeface="Arial" panose="020B0604020202020204" pitchFamily="34" charset="0"/>
              </a:rPr>
              <a:t>one of the deepest canyons in the world) which supports a high biodiverse population due to multiple climates found within it. </a:t>
            </a:r>
            <a:endParaRPr lang="en-US" sz="1100" dirty="0"/>
          </a:p>
        </p:txBody>
      </p:sp>
      <p:pic>
        <p:nvPicPr>
          <p:cNvPr id="15" name="Picture 14" descr="A green valley with a river&#10;&#10;Description automatically generated">
            <a:extLst>
              <a:ext uri="{FF2B5EF4-FFF2-40B4-BE49-F238E27FC236}">
                <a16:creationId xmlns:a16="http://schemas.microsoft.com/office/drawing/2014/main" id="{9229CE41-2BEA-3E1A-7978-D4BAEE2A05D7}"/>
              </a:ext>
            </a:extLst>
          </p:cNvPr>
          <p:cNvPicPr>
            <a:picLocks noChangeAspect="1"/>
          </p:cNvPicPr>
          <p:nvPr/>
        </p:nvPicPr>
        <p:blipFill rotWithShape="1">
          <a:blip r:embed="rId5">
            <a:extLst>
              <a:ext uri="{28A0092B-C50C-407E-A947-70E740481C1C}">
                <a14:useLocalDpi xmlns:a14="http://schemas.microsoft.com/office/drawing/2010/main" val="0"/>
              </a:ext>
            </a:extLst>
          </a:blip>
          <a:srcRect l="20099" r="31490"/>
          <a:stretch/>
        </p:blipFill>
        <p:spPr>
          <a:xfrm>
            <a:off x="6287681" y="3008629"/>
            <a:ext cx="2737568" cy="3760438"/>
          </a:xfrm>
          <a:prstGeom prst="rect">
            <a:avLst/>
          </a:prstGeom>
          <a:effectLst/>
        </p:spPr>
      </p:pic>
      <p:sp>
        <p:nvSpPr>
          <p:cNvPr id="16" name="TextBox 6">
            <a:extLst>
              <a:ext uri="{FF2B5EF4-FFF2-40B4-BE49-F238E27FC236}">
                <a16:creationId xmlns:a16="http://schemas.microsoft.com/office/drawing/2014/main" id="{26C4D705-922D-E848-CD8C-08B21AB51CC5}"/>
              </a:ext>
            </a:extLst>
          </p:cNvPr>
          <p:cNvSpPr txBox="1"/>
          <p:nvPr/>
        </p:nvSpPr>
        <p:spPr>
          <a:xfrm>
            <a:off x="6867311" y="6379148"/>
            <a:ext cx="2089728" cy="21939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dirty="0" err="1">
                <a:solidFill>
                  <a:schemeClr val="bg1">
                    <a:lumMod val="95000"/>
                  </a:schemeClr>
                </a:solidFill>
              </a:rPr>
              <a:t>Colca</a:t>
            </a:r>
            <a:r>
              <a:rPr lang="en-US" sz="1000" dirty="0">
                <a:solidFill>
                  <a:schemeClr val="bg1">
                    <a:lumMod val="95000"/>
                  </a:schemeClr>
                </a:solidFill>
              </a:rPr>
              <a:t> Canyon   </a:t>
            </a:r>
          </a:p>
          <a:p>
            <a:pPr algn="r"/>
            <a:r>
              <a:rPr lang="en-US" sz="1000" dirty="0">
                <a:solidFill>
                  <a:schemeClr val="bg1">
                    <a:lumMod val="95000"/>
                  </a:schemeClr>
                </a:solidFill>
              </a:rPr>
              <a:t>world-wide-gifts.com, CC BY-SA 2.0</a:t>
            </a:r>
          </a:p>
        </p:txBody>
      </p:sp>
      <p:sp>
        <p:nvSpPr>
          <p:cNvPr id="17" name="TextBox 16">
            <a:extLst>
              <a:ext uri="{FF2B5EF4-FFF2-40B4-BE49-F238E27FC236}">
                <a16:creationId xmlns:a16="http://schemas.microsoft.com/office/drawing/2014/main" id="{F5A195B7-BDB9-2D20-5CF1-08ADF1C185F0}"/>
              </a:ext>
            </a:extLst>
          </p:cNvPr>
          <p:cNvSpPr txBox="1"/>
          <p:nvPr/>
        </p:nvSpPr>
        <p:spPr>
          <a:xfrm>
            <a:off x="4477729" y="3850990"/>
            <a:ext cx="1715681" cy="1384995"/>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These points of interest provide evidence of the tectonic nature of the region.</a:t>
            </a:r>
            <a:endParaRPr lang="en-US" dirty="0"/>
          </a:p>
          <a:p>
            <a:endParaRPr lang="en-US" dirty="0"/>
          </a:p>
        </p:txBody>
      </p:sp>
    </p:spTree>
    <p:extLst>
      <p:ext uri="{BB962C8B-B14F-4D97-AF65-F5344CB8AC3E}">
        <p14:creationId xmlns:p14="http://schemas.microsoft.com/office/powerpoint/2010/main" val="31691662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6"/>
          <p:cNvPicPr preferRelativeResize="0"/>
          <p:nvPr/>
        </p:nvPicPr>
        <p:blipFill>
          <a:blip r:embed="rId3">
            <a:alphaModFix/>
          </a:blip>
          <a:stretch>
            <a:fillRect/>
          </a:stretch>
        </p:blipFill>
        <p:spPr>
          <a:xfrm>
            <a:off x="456456" y="3941594"/>
            <a:ext cx="2533444" cy="2776463"/>
          </a:xfrm>
          <a:prstGeom prst="rect">
            <a:avLst/>
          </a:prstGeom>
          <a:noFill/>
          <a:ln>
            <a:noFill/>
          </a:ln>
        </p:spPr>
      </p:pic>
      <p:sp>
        <p:nvSpPr>
          <p:cNvPr id="144" name="Google Shape;144;p16"/>
          <p:cNvSpPr txBox="1"/>
          <p:nvPr/>
        </p:nvSpPr>
        <p:spPr>
          <a:xfrm>
            <a:off x="230700" y="1028373"/>
            <a:ext cx="3417756" cy="289306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Modified-Mercalli Intensity (MMI) scale is a ten-stage scale, from I to X, that indicates the severity of ground shaking.</a:t>
            </a:r>
            <a:endParaRPr sz="1600" dirty="0">
              <a:solidFill>
                <a:schemeClr val="dk1"/>
              </a:solidFill>
            </a:endParaRPr>
          </a:p>
          <a:p>
            <a:pPr marL="0" lvl="0" indent="0" algn="l" rtl="0">
              <a:spcBef>
                <a:spcPts val="0"/>
              </a:spcBef>
              <a:spcAft>
                <a:spcPts val="0"/>
              </a:spcAft>
              <a:buNone/>
            </a:pPr>
            <a:r>
              <a:rPr lang="en-US" sz="1600" dirty="0">
                <a:solidFill>
                  <a:schemeClr val="dk1"/>
                </a:solidFill>
              </a:rPr>
              <a:t> </a:t>
            </a:r>
            <a:endParaRPr sz="1600" dirty="0">
              <a:solidFill>
                <a:schemeClr val="dk1"/>
              </a:solidFill>
            </a:endParaRPr>
          </a:p>
          <a:p>
            <a:pPr marL="0" lvl="0" indent="0" algn="l" rtl="0">
              <a:spcBef>
                <a:spcPts val="0"/>
              </a:spcBef>
              <a:spcAft>
                <a:spcPts val="0"/>
              </a:spcAft>
              <a:buNone/>
            </a:pPr>
            <a:r>
              <a:rPr lang="en-US" sz="1600" dirty="0">
                <a:solidFill>
                  <a:schemeClr val="dk1"/>
                </a:solidFill>
              </a:rPr>
              <a:t>Intensity is based on observed effects and is variable over the area affected by the earthquake and is dependent on earthquake size, depth, distance, and local conditions.</a:t>
            </a:r>
            <a:endParaRPr sz="1600" dirty="0">
              <a:solidFill>
                <a:schemeClr val="dk1"/>
              </a:solidFill>
            </a:endParaRPr>
          </a:p>
        </p:txBody>
      </p:sp>
      <p:sp>
        <p:nvSpPr>
          <p:cNvPr id="145" name="Google Shape;145;p1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7.2</a:t>
            </a:r>
            <a:r>
              <a:rPr lang="en-US" sz="2400" b="1">
                <a:solidFill>
                  <a:srgbClr val="10478B"/>
                </a:solidFill>
                <a:latin typeface="Arial"/>
                <a:ea typeface="Arial"/>
                <a:cs typeface="Arial"/>
                <a:sym typeface="Arial"/>
              </a:rPr>
              <a:t> </a:t>
            </a:r>
            <a:r>
              <a:rPr lang="en-US" sz="2400" b="1">
                <a:solidFill>
                  <a:srgbClr val="10478B"/>
                </a:solidFill>
              </a:rPr>
              <a:t>PERU</a:t>
            </a:r>
            <a:br>
              <a:rPr lang="en-US" sz="4300" b="1">
                <a:solidFill>
                  <a:srgbClr val="10478B"/>
                </a:solidFill>
                <a:latin typeface="Arial"/>
                <a:ea typeface="Arial"/>
                <a:cs typeface="Arial"/>
                <a:sym typeface="Arial"/>
              </a:rPr>
            </a:br>
            <a:r>
              <a:rPr lang="en-US" sz="1800" b="1">
                <a:solidFill>
                  <a:srgbClr val="10478B"/>
                </a:solidFill>
              </a:rPr>
              <a:t>Fri</a:t>
            </a:r>
            <a:r>
              <a:rPr lang="en-US" sz="1800" b="1">
                <a:solidFill>
                  <a:srgbClr val="10478B"/>
                </a:solidFill>
                <a:latin typeface="Arial"/>
                <a:ea typeface="Arial"/>
                <a:cs typeface="Arial"/>
                <a:sym typeface="Arial"/>
              </a:rPr>
              <a:t>day,  </a:t>
            </a:r>
            <a:r>
              <a:rPr lang="en-US" sz="1800" b="1">
                <a:solidFill>
                  <a:srgbClr val="10478B"/>
                </a:solidFill>
              </a:rPr>
              <a:t>June</a:t>
            </a:r>
            <a:r>
              <a:rPr lang="en-US" sz="1800" b="1">
                <a:solidFill>
                  <a:srgbClr val="10478B"/>
                </a:solidFill>
                <a:latin typeface="Arial"/>
                <a:ea typeface="Arial"/>
                <a:cs typeface="Arial"/>
                <a:sym typeface="Arial"/>
              </a:rPr>
              <a:t> 2</a:t>
            </a:r>
            <a:r>
              <a:rPr lang="en-US" sz="1800" b="1">
                <a:solidFill>
                  <a:srgbClr val="10478B"/>
                </a:solidFill>
              </a:rPr>
              <a:t>8</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5</a:t>
            </a:r>
            <a:r>
              <a:rPr lang="en-US" sz="1800" b="1">
                <a:solidFill>
                  <a:srgbClr val="10478B"/>
                </a:solidFill>
                <a:latin typeface="Arial"/>
                <a:ea typeface="Arial"/>
                <a:cs typeface="Arial"/>
                <a:sym typeface="Arial"/>
              </a:rPr>
              <a:t>:</a:t>
            </a:r>
            <a:r>
              <a:rPr lang="en-US" sz="1800" b="1">
                <a:solidFill>
                  <a:srgbClr val="10478B"/>
                </a:solidFill>
              </a:rPr>
              <a:t>3</a:t>
            </a:r>
            <a:r>
              <a:rPr lang="en-US" sz="1800" b="1">
                <a:solidFill>
                  <a:srgbClr val="10478B"/>
                </a:solidFill>
                <a:latin typeface="Arial"/>
                <a:ea typeface="Arial"/>
                <a:cs typeface="Arial"/>
                <a:sym typeface="Arial"/>
              </a:rPr>
              <a:t>6:</a:t>
            </a:r>
            <a:r>
              <a:rPr lang="en-US" sz="1800" b="1">
                <a:solidFill>
                  <a:srgbClr val="10478B"/>
                </a:solidFill>
              </a:rPr>
              <a:t>37</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 name="TextBox 15">
            <a:extLst>
              <a:ext uri="{FF2B5EF4-FFF2-40B4-BE49-F238E27FC236}">
                <a16:creationId xmlns:a16="http://schemas.microsoft.com/office/drawing/2014/main" id="{B6198EBD-6BB8-265F-FA41-0D230D142D25}"/>
              </a:ext>
            </a:extLst>
          </p:cNvPr>
          <p:cNvSpPr txBox="1">
            <a:spLocks noChangeArrowheads="1"/>
          </p:cNvSpPr>
          <p:nvPr/>
        </p:nvSpPr>
        <p:spPr bwMode="auto">
          <a:xfrm>
            <a:off x="4336470" y="6444637"/>
            <a:ext cx="4964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7.2 Earthquake</a:t>
            </a:r>
          </a:p>
        </p:txBody>
      </p:sp>
      <p:pic>
        <p:nvPicPr>
          <p:cNvPr id="5" name="Picture 4">
            <a:extLst>
              <a:ext uri="{FF2B5EF4-FFF2-40B4-BE49-F238E27FC236}">
                <a16:creationId xmlns:a16="http://schemas.microsoft.com/office/drawing/2014/main" id="{AEB151C4-F735-561D-6641-908ACD63BCC9}"/>
              </a:ext>
            </a:extLst>
          </p:cNvPr>
          <p:cNvPicPr>
            <a:picLocks noChangeAspect="1"/>
          </p:cNvPicPr>
          <p:nvPr/>
        </p:nvPicPr>
        <p:blipFill>
          <a:blip r:embed="rId4"/>
          <a:stretch>
            <a:fillRect/>
          </a:stretch>
        </p:blipFill>
        <p:spPr>
          <a:xfrm>
            <a:off x="3648456" y="1028373"/>
            <a:ext cx="5362379" cy="536237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p:nvPr/>
        </p:nvSpPr>
        <p:spPr>
          <a:xfrm>
            <a:off x="347473" y="1101200"/>
            <a:ext cx="4224528" cy="1415742"/>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dirty="0">
                <a:solidFill>
                  <a:schemeClr val="dk1"/>
                </a:solidFill>
              </a:rPr>
              <a:t>The USGS PAGER map shows the population exposed to different Modified Mercalli Intensity (MMI) levels.  The USGS estimates that approximately 1,000 people felt severe shaking from this earthquake.</a:t>
            </a:r>
            <a:endParaRPr sz="1600" dirty="0">
              <a:solidFill>
                <a:schemeClr val="dk1"/>
              </a:solidFill>
            </a:endParaRPr>
          </a:p>
        </p:txBody>
      </p:sp>
      <p:pic>
        <p:nvPicPr>
          <p:cNvPr id="153" name="Google Shape;153;p17"/>
          <p:cNvPicPr preferRelativeResize="0"/>
          <p:nvPr/>
        </p:nvPicPr>
        <p:blipFill>
          <a:blip r:embed="rId3">
            <a:alphaModFix/>
          </a:blip>
          <a:stretch>
            <a:fillRect/>
          </a:stretch>
        </p:blipFill>
        <p:spPr>
          <a:xfrm>
            <a:off x="4549472" y="5645450"/>
            <a:ext cx="4555350" cy="1119050"/>
          </a:xfrm>
          <a:prstGeom prst="rect">
            <a:avLst/>
          </a:prstGeom>
          <a:noFill/>
          <a:ln>
            <a:noFill/>
          </a:ln>
        </p:spPr>
      </p:pic>
      <p:sp>
        <p:nvSpPr>
          <p:cNvPr id="154" name="Google Shape;154;p1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55" name="Google Shape;155;p17"/>
          <p:cNvPicPr preferRelativeResize="0"/>
          <p:nvPr/>
        </p:nvPicPr>
        <p:blipFill>
          <a:blip r:embed="rId4">
            <a:alphaModFix/>
          </a:blip>
          <a:stretch>
            <a:fillRect/>
          </a:stretch>
        </p:blipFill>
        <p:spPr>
          <a:xfrm>
            <a:off x="4447499" y="853526"/>
            <a:ext cx="4555349" cy="4791924"/>
          </a:xfrm>
          <a:prstGeom prst="rect">
            <a:avLst/>
          </a:prstGeom>
          <a:noFill/>
          <a:ln>
            <a:noFill/>
          </a:ln>
        </p:spPr>
      </p:pic>
      <p:pic>
        <p:nvPicPr>
          <p:cNvPr id="156" name="Google Shape;156;p17"/>
          <p:cNvPicPr preferRelativeResize="0"/>
          <p:nvPr/>
        </p:nvPicPr>
        <p:blipFill>
          <a:blip r:embed="rId5">
            <a:alphaModFix/>
          </a:blip>
          <a:stretch>
            <a:fillRect/>
          </a:stretch>
        </p:blipFill>
        <p:spPr>
          <a:xfrm>
            <a:off x="470942" y="2516942"/>
            <a:ext cx="3855232" cy="43321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5" name="Google Shape;255;p25"/>
          <p:cNvSpPr txBox="1"/>
          <p:nvPr/>
        </p:nvSpPr>
        <p:spPr>
          <a:xfrm>
            <a:off x="3607141" y="6493416"/>
            <a:ext cx="1581799" cy="27695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dk1"/>
              </a:buClr>
              <a:buSzPts val="1400"/>
              <a:buFont typeface="Arial"/>
              <a:buNone/>
            </a:pPr>
            <a:r>
              <a:rPr lang="en-US" sz="1200" i="1" dirty="0">
                <a:solidFill>
                  <a:schemeClr val="dk1"/>
                </a:solidFill>
              </a:rPr>
              <a:t>Map courtesy </a:t>
            </a:r>
            <a:r>
              <a:rPr lang="en-US" sz="1200" b="0" i="1" u="none" strike="noStrike" cap="none" dirty="0">
                <a:solidFill>
                  <a:schemeClr val="dk1"/>
                </a:solidFill>
                <a:latin typeface="Arial"/>
                <a:ea typeface="Arial"/>
                <a:cs typeface="Arial"/>
                <a:sym typeface="Arial"/>
              </a:rPr>
              <a:t>USGS</a:t>
            </a:r>
            <a:endParaRPr sz="1200" dirty="0"/>
          </a:p>
        </p:txBody>
      </p:sp>
      <p:sp>
        <p:nvSpPr>
          <p:cNvPr id="256" name="Google Shape;256;p25"/>
          <p:cNvSpPr txBox="1"/>
          <p:nvPr/>
        </p:nvSpPr>
        <p:spPr>
          <a:xfrm>
            <a:off x="327720" y="991384"/>
            <a:ext cx="8533476" cy="954300"/>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en-US" sz="1600" dirty="0">
                <a:solidFill>
                  <a:schemeClr val="dk1"/>
                </a:solidFill>
                <a:latin typeface="+mn-lt"/>
              </a:rPr>
              <a:t>Over 160 million people (or about a third of the total population of South America) live in areas with significantly elevated seismic hazard, primarily within the northern and western portions of the continent where earthquakes associated with subduction and crustal faulting are most common. Fortunately, the June 28 earthquake </a:t>
            </a:r>
          </a:p>
          <a:p>
            <a:pPr>
              <a:buClr>
                <a:schemeClr val="dk1"/>
              </a:buClr>
              <a:buSzPts val="1100"/>
            </a:pPr>
            <a:r>
              <a:rPr lang="en-US" sz="1600" dirty="0">
                <a:solidFill>
                  <a:schemeClr val="dk1"/>
                </a:solidFill>
                <a:latin typeface="+mn-lt"/>
              </a:rPr>
              <a:t>occurred in a sparsely populated area.</a:t>
            </a:r>
            <a:endParaRPr lang="en-US" sz="1600" dirty="0">
              <a:solidFill>
                <a:schemeClr val="dk1"/>
              </a:solidFill>
              <a:latin typeface="+mn-lt"/>
              <a:ea typeface="Calibri"/>
              <a:cs typeface="Calibri"/>
              <a:sym typeface="Calibri"/>
            </a:endParaRPr>
          </a:p>
          <a:p>
            <a:pPr marL="0" lvl="0" indent="0" algn="l" rtl="0">
              <a:spcBef>
                <a:spcPts val="0"/>
              </a:spcBef>
              <a:spcAft>
                <a:spcPts val="0"/>
              </a:spcAft>
              <a:buClr>
                <a:schemeClr val="dk1"/>
              </a:buClr>
              <a:buSzPts val="1100"/>
              <a:buFont typeface="Arial"/>
              <a:buNone/>
            </a:pPr>
            <a:endParaRPr lang="en-US" sz="1600" dirty="0">
              <a:solidFill>
                <a:schemeClr val="dk1"/>
              </a:solidFill>
              <a:latin typeface="+mn-lt"/>
              <a:ea typeface="Calibri"/>
              <a:cs typeface="Calibri"/>
              <a:sym typeface="Calibri"/>
            </a:endParaRPr>
          </a:p>
        </p:txBody>
      </p:sp>
      <p:grpSp>
        <p:nvGrpSpPr>
          <p:cNvPr id="25" name="Group 24">
            <a:extLst>
              <a:ext uri="{FF2B5EF4-FFF2-40B4-BE49-F238E27FC236}">
                <a16:creationId xmlns:a16="http://schemas.microsoft.com/office/drawing/2014/main" id="{55102EA3-322D-89A6-12FA-E67C8EF72DA0}"/>
              </a:ext>
            </a:extLst>
          </p:cNvPr>
          <p:cNvGrpSpPr/>
          <p:nvPr/>
        </p:nvGrpSpPr>
        <p:grpSpPr>
          <a:xfrm>
            <a:off x="5486538" y="2367924"/>
            <a:ext cx="4266897" cy="4393224"/>
            <a:chOff x="5118893" y="2140784"/>
            <a:chExt cx="4457907" cy="4619203"/>
          </a:xfrm>
        </p:grpSpPr>
        <p:pic>
          <p:nvPicPr>
            <p:cNvPr id="10" name="Picture 9" descr="A map of peru with red and white areas&#10;&#10;Description automatically generated">
              <a:extLst>
                <a:ext uri="{FF2B5EF4-FFF2-40B4-BE49-F238E27FC236}">
                  <a16:creationId xmlns:a16="http://schemas.microsoft.com/office/drawing/2014/main" id="{787AAB9B-67B7-C764-E6CA-03E94880744A}"/>
                </a:ext>
              </a:extLst>
            </p:cNvPr>
            <p:cNvPicPr>
              <a:picLocks noChangeAspect="1"/>
            </p:cNvPicPr>
            <p:nvPr/>
          </p:nvPicPr>
          <p:blipFill>
            <a:blip r:embed="rId3"/>
            <a:stretch>
              <a:fillRect/>
            </a:stretch>
          </p:blipFill>
          <p:spPr>
            <a:xfrm>
              <a:off x="5118893" y="2140784"/>
              <a:ext cx="3978772" cy="4518358"/>
            </a:xfrm>
            <a:prstGeom prst="rect">
              <a:avLst/>
            </a:prstGeom>
          </p:spPr>
        </p:pic>
        <p:sp>
          <p:nvSpPr>
            <p:cNvPr id="8" name="TextBox 7">
              <a:extLst>
                <a:ext uri="{FF2B5EF4-FFF2-40B4-BE49-F238E27FC236}">
                  <a16:creationId xmlns:a16="http://schemas.microsoft.com/office/drawing/2014/main" id="{F015BEC0-14F4-DFA1-891F-8F50F8F8FF46}"/>
                </a:ext>
              </a:extLst>
            </p:cNvPr>
            <p:cNvSpPr txBox="1"/>
            <p:nvPr/>
          </p:nvSpPr>
          <p:spPr>
            <a:xfrm>
              <a:off x="7712439" y="3733468"/>
              <a:ext cx="1864361" cy="582495"/>
            </a:xfrm>
            <a:prstGeom prst="rect">
              <a:avLst/>
            </a:prstGeom>
            <a:noFill/>
          </p:spPr>
          <p:txBody>
            <a:bodyPr wrap="square" rtlCol="0">
              <a:spAutoFit/>
            </a:bodyPr>
            <a:lstStyle/>
            <a:p>
              <a:r>
                <a:rPr lang="en-US" sz="1000" dirty="0"/>
                <a:t>Image courtesy </a:t>
              </a:r>
              <a:r>
                <a:rPr lang="en-US" sz="1000" dirty="0" err="1"/>
                <a:t>PaulinaPineda</a:t>
              </a:r>
              <a:r>
                <a:rPr lang="en-US" sz="1000" dirty="0"/>
                <a:t>, </a:t>
              </a:r>
            </a:p>
            <a:p>
              <a:r>
                <a:rPr lang="en-US" sz="1000" dirty="0"/>
                <a:t>CC BY-SA 4.0</a:t>
              </a:r>
            </a:p>
          </p:txBody>
        </p:sp>
        <p:grpSp>
          <p:nvGrpSpPr>
            <p:cNvPr id="13" name="Group 12">
              <a:extLst>
                <a:ext uri="{FF2B5EF4-FFF2-40B4-BE49-F238E27FC236}">
                  <a16:creationId xmlns:a16="http://schemas.microsoft.com/office/drawing/2014/main" id="{65E79DA4-5645-7FBD-53A2-CC153AEE0347}"/>
                </a:ext>
              </a:extLst>
            </p:cNvPr>
            <p:cNvGrpSpPr/>
            <p:nvPr/>
          </p:nvGrpSpPr>
          <p:grpSpPr>
            <a:xfrm>
              <a:off x="5229760" y="5035889"/>
              <a:ext cx="1240833" cy="1569427"/>
              <a:chOff x="5564753" y="4925068"/>
              <a:chExt cx="1240833" cy="1569427"/>
            </a:xfrm>
          </p:grpSpPr>
          <p:sp>
            <p:nvSpPr>
              <p:cNvPr id="2" name="TextBox 1">
                <a:extLst>
                  <a:ext uri="{FF2B5EF4-FFF2-40B4-BE49-F238E27FC236}">
                    <a16:creationId xmlns:a16="http://schemas.microsoft.com/office/drawing/2014/main" id="{1730F38C-0D30-7771-D208-579596A196B5}"/>
                  </a:ext>
                </a:extLst>
              </p:cNvPr>
              <p:cNvSpPr txBox="1"/>
              <p:nvPr/>
            </p:nvSpPr>
            <p:spPr>
              <a:xfrm>
                <a:off x="5670663" y="4925068"/>
                <a:ext cx="1050691" cy="400110"/>
              </a:xfrm>
              <a:prstGeom prst="rect">
                <a:avLst/>
              </a:prstGeom>
              <a:noFill/>
            </p:spPr>
            <p:txBody>
              <a:bodyPr wrap="square" rtlCol="0">
                <a:spAutoFit/>
              </a:bodyPr>
              <a:lstStyle/>
              <a:p>
                <a:pPr algn="ctr"/>
                <a:r>
                  <a:rPr lang="en-US" sz="1000" b="1" dirty="0"/>
                  <a:t>Inhabitants per square km</a:t>
                </a:r>
              </a:p>
            </p:txBody>
          </p:sp>
          <p:pic>
            <p:nvPicPr>
              <p:cNvPr id="12" name="Picture 11" descr="A number of numbers and symbols&#10;&#10;Description automatically generated with medium confidence">
                <a:extLst>
                  <a:ext uri="{FF2B5EF4-FFF2-40B4-BE49-F238E27FC236}">
                    <a16:creationId xmlns:a16="http://schemas.microsoft.com/office/drawing/2014/main" id="{12B5F72A-B69B-25F9-FF52-22F0E1580CA4}"/>
                  </a:ext>
                </a:extLst>
              </p:cNvPr>
              <p:cNvPicPr>
                <a:picLocks noChangeAspect="1"/>
              </p:cNvPicPr>
              <p:nvPr/>
            </p:nvPicPr>
            <p:blipFill>
              <a:blip r:embed="rId4"/>
              <a:stretch>
                <a:fillRect/>
              </a:stretch>
            </p:blipFill>
            <p:spPr>
              <a:xfrm>
                <a:off x="5564753" y="5335029"/>
                <a:ext cx="1240833" cy="1159466"/>
              </a:xfrm>
              <a:prstGeom prst="rect">
                <a:avLst/>
              </a:prstGeom>
            </p:spPr>
          </p:pic>
        </p:grpSp>
        <p:cxnSp>
          <p:nvCxnSpPr>
            <p:cNvPr id="16" name="Straight Arrow Connector 15">
              <a:extLst>
                <a:ext uri="{FF2B5EF4-FFF2-40B4-BE49-F238E27FC236}">
                  <a16:creationId xmlns:a16="http://schemas.microsoft.com/office/drawing/2014/main" id="{8687FBB5-7F38-FA55-FC3A-CFC7568D40D3}"/>
                </a:ext>
              </a:extLst>
            </p:cNvPr>
            <p:cNvCxnSpPr>
              <a:cxnSpLocks/>
            </p:cNvCxnSpPr>
            <p:nvPr/>
          </p:nvCxnSpPr>
          <p:spPr>
            <a:xfrm flipV="1">
              <a:off x="7243729" y="6086809"/>
              <a:ext cx="0" cy="411568"/>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D5EC741-3D42-14DC-D617-481A37FA1F13}"/>
                </a:ext>
              </a:extLst>
            </p:cNvPr>
            <p:cNvSpPr txBox="1"/>
            <p:nvPr/>
          </p:nvSpPr>
          <p:spPr>
            <a:xfrm>
              <a:off x="6842166" y="6498377"/>
              <a:ext cx="1149909" cy="261610"/>
            </a:xfrm>
            <a:prstGeom prst="rect">
              <a:avLst/>
            </a:prstGeom>
            <a:noFill/>
          </p:spPr>
          <p:txBody>
            <a:bodyPr wrap="square" rtlCol="0">
              <a:spAutoFit/>
            </a:bodyPr>
            <a:lstStyle/>
            <a:p>
              <a:r>
                <a:rPr lang="en-US" sz="1100" b="1" dirty="0"/>
                <a:t>Earthquake</a:t>
              </a:r>
            </a:p>
          </p:txBody>
        </p:sp>
      </p:grpSp>
      <p:sp>
        <p:nvSpPr>
          <p:cNvPr id="21" name="Google Shape;154;p17">
            <a:extLst>
              <a:ext uri="{FF2B5EF4-FFF2-40B4-BE49-F238E27FC236}">
                <a16:creationId xmlns:a16="http://schemas.microsoft.com/office/drawing/2014/main" id="{328AFF9F-4623-9825-1A5E-A6F0FA4D2C2E}"/>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23" name="Picture 22" descr="A map of the continent with red and yellow areas&#10;&#10;Description automatically generated">
            <a:extLst>
              <a:ext uri="{FF2B5EF4-FFF2-40B4-BE49-F238E27FC236}">
                <a16:creationId xmlns:a16="http://schemas.microsoft.com/office/drawing/2014/main" id="{6A4C17E6-1E73-412A-5986-3051EBC2D907}"/>
              </a:ext>
            </a:extLst>
          </p:cNvPr>
          <p:cNvPicPr>
            <a:picLocks noChangeAspect="1"/>
          </p:cNvPicPr>
          <p:nvPr/>
        </p:nvPicPr>
        <p:blipFill>
          <a:blip r:embed="rId5"/>
          <a:stretch>
            <a:fillRect/>
          </a:stretch>
        </p:blipFill>
        <p:spPr>
          <a:xfrm>
            <a:off x="379444" y="2354573"/>
            <a:ext cx="3318446" cy="4415802"/>
          </a:xfrm>
          <a:prstGeom prst="rect">
            <a:avLst/>
          </a:prstGeom>
        </p:spPr>
      </p:pic>
      <p:sp>
        <p:nvSpPr>
          <p:cNvPr id="6" name="TextBox 5">
            <a:extLst>
              <a:ext uri="{FF2B5EF4-FFF2-40B4-BE49-F238E27FC236}">
                <a16:creationId xmlns:a16="http://schemas.microsoft.com/office/drawing/2014/main" id="{088BF3BB-AAC7-0F23-8CC2-BE12721AFC85}"/>
              </a:ext>
            </a:extLst>
          </p:cNvPr>
          <p:cNvSpPr txBox="1"/>
          <p:nvPr/>
        </p:nvSpPr>
        <p:spPr>
          <a:xfrm>
            <a:off x="5533977" y="2048899"/>
            <a:ext cx="2410178" cy="523220"/>
          </a:xfrm>
          <a:prstGeom prst="rect">
            <a:avLst/>
          </a:prstGeom>
          <a:noFill/>
        </p:spPr>
        <p:txBody>
          <a:bodyPr wrap="square" rtlCol="0">
            <a:spAutoFit/>
          </a:bodyPr>
          <a:lstStyle/>
          <a:p>
            <a:pPr algn="ctr"/>
            <a:r>
              <a:rPr lang="en-US" b="1" dirty="0">
                <a:solidFill>
                  <a:srgbClr val="222222"/>
                </a:solidFill>
                <a:highlight>
                  <a:srgbClr val="FFFFFF"/>
                </a:highlight>
                <a:latin typeface="Arial" panose="020B0604020202020204" pitchFamily="34" charset="0"/>
              </a:rPr>
              <a:t>Population Density of Peru (2018</a:t>
            </a:r>
            <a:r>
              <a:rPr lang="en-US" dirty="0">
                <a:solidFill>
                  <a:srgbClr val="222222"/>
                </a:solidFill>
                <a:highlight>
                  <a:srgbClr val="FFFFFF"/>
                </a:highlight>
                <a:latin typeface="Arial" panose="020B0604020202020204" pitchFamily="34" charset="0"/>
              </a:rPr>
              <a:t>)</a:t>
            </a:r>
            <a:endParaRPr lang="en-US" dirty="0"/>
          </a:p>
        </p:txBody>
      </p:sp>
      <p:sp>
        <p:nvSpPr>
          <p:cNvPr id="27" name="Rectangle 26">
            <a:extLst>
              <a:ext uri="{FF2B5EF4-FFF2-40B4-BE49-F238E27FC236}">
                <a16:creationId xmlns:a16="http://schemas.microsoft.com/office/drawing/2014/main" id="{47430E84-CBFF-FC7B-8307-9E8587BCA03F}"/>
              </a:ext>
            </a:extLst>
          </p:cNvPr>
          <p:cNvSpPr/>
          <p:nvPr/>
        </p:nvSpPr>
        <p:spPr>
          <a:xfrm>
            <a:off x="685800" y="3429000"/>
            <a:ext cx="884483" cy="85638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05E5DAEA-2A7A-22E0-EDA3-CE88C78038AC}"/>
              </a:ext>
            </a:extLst>
          </p:cNvPr>
          <p:cNvSpPr/>
          <p:nvPr/>
        </p:nvSpPr>
        <p:spPr>
          <a:xfrm>
            <a:off x="5446112" y="2975309"/>
            <a:ext cx="3697888" cy="378583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26F6B766-4711-11F0-F360-77CAFB771D95}"/>
              </a:ext>
            </a:extLst>
          </p:cNvPr>
          <p:cNvCxnSpPr>
            <a:cxnSpLocks/>
          </p:cNvCxnSpPr>
          <p:nvPr/>
        </p:nvCxnSpPr>
        <p:spPr>
          <a:xfrm flipH="1">
            <a:off x="1570283" y="2975309"/>
            <a:ext cx="3875829" cy="453691"/>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E1FBCF96-1985-17C2-DE04-F7DFA375E15E}"/>
              </a:ext>
            </a:extLst>
          </p:cNvPr>
          <p:cNvCxnSpPr>
            <a:cxnSpLocks/>
          </p:cNvCxnSpPr>
          <p:nvPr/>
        </p:nvCxnSpPr>
        <p:spPr>
          <a:xfrm flipH="1" flipV="1">
            <a:off x="1570283" y="4285388"/>
            <a:ext cx="3875829" cy="247576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48781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2" name="TextBox 9">
            <a:extLst>
              <a:ext uri="{FF2B5EF4-FFF2-40B4-BE49-F238E27FC236}">
                <a16:creationId xmlns:a16="http://schemas.microsoft.com/office/drawing/2014/main" id="{2652AC8D-74B0-36E4-6B8D-017E37811591}"/>
              </a:ext>
            </a:extLst>
          </p:cNvPr>
          <p:cNvSpPr txBox="1">
            <a:spLocks noChangeArrowheads="1"/>
          </p:cNvSpPr>
          <p:nvPr/>
        </p:nvSpPr>
        <p:spPr bwMode="auto">
          <a:xfrm>
            <a:off x="260237" y="1143000"/>
            <a:ext cx="2608486"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cs typeface="Arial" panose="020B0604020202020204" pitchFamily="34" charset="0"/>
              </a:rPr>
              <a:t>This illustration shows the rate and direction of motion of the Nazca Plate with respect to the South American Plate.  Locations of active Andean volcanoes are shown by the orange triangles.  </a:t>
            </a:r>
          </a:p>
          <a:p>
            <a:pPr eaLnBrk="1" hangingPunct="1">
              <a:spcBef>
                <a:spcPct val="0"/>
              </a:spcBef>
              <a:buFontTx/>
              <a:buNone/>
            </a:pPr>
            <a:endParaRPr lang="en-US" altLang="en-US" sz="1800" dirty="0">
              <a:latin typeface="Arial" panose="020B0604020202020204" pitchFamily="34" charset="0"/>
              <a:cs typeface="Arial" panose="020B0604020202020204" pitchFamily="34" charset="0"/>
            </a:endParaRPr>
          </a:p>
          <a:p>
            <a:pPr eaLnBrk="1" hangingPunct="1">
              <a:spcBef>
                <a:spcPct val="0"/>
              </a:spcBef>
              <a:buFontTx/>
              <a:buNone/>
            </a:pPr>
            <a:r>
              <a:rPr lang="en-US" altLang="en-US" sz="1800" dirty="0">
                <a:latin typeface="Arial" panose="020B0604020202020204" pitchFamily="34" charset="0"/>
                <a:cs typeface="Arial" panose="020B0604020202020204" pitchFamily="34" charset="0"/>
              </a:rPr>
              <a:t>The June 28th earthquake is shown by the red star.  At this location, the Nazca Plate subducts beneath the South America Plate at a velocity of about 6.2 cm/yr.</a:t>
            </a:r>
          </a:p>
        </p:txBody>
      </p:sp>
      <p:pic>
        <p:nvPicPr>
          <p:cNvPr id="3" name="Picture 2">
            <a:extLst>
              <a:ext uri="{FF2B5EF4-FFF2-40B4-BE49-F238E27FC236}">
                <a16:creationId xmlns:a16="http://schemas.microsoft.com/office/drawing/2014/main" id="{DB337F2B-EFB1-23D9-D7ED-DABFFBA17564}"/>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t="5008" r="15654" b="5773"/>
          <a:stretch/>
        </p:blipFill>
        <p:spPr>
          <a:xfrm>
            <a:off x="3048000" y="1410846"/>
            <a:ext cx="5883828" cy="4848447"/>
          </a:xfrm>
          <a:prstGeom prst="rect">
            <a:avLst/>
          </a:prstGeom>
        </p:spPr>
      </p:pic>
      <p:sp>
        <p:nvSpPr>
          <p:cNvPr id="4" name="5-Point Star 2">
            <a:extLst>
              <a:ext uri="{FF2B5EF4-FFF2-40B4-BE49-F238E27FC236}">
                <a16:creationId xmlns:a16="http://schemas.microsoft.com/office/drawing/2014/main" id="{CE0AC55A-C794-BF60-5A64-DB131C9A554D}"/>
              </a:ext>
            </a:extLst>
          </p:cNvPr>
          <p:cNvSpPr/>
          <p:nvPr/>
        </p:nvSpPr>
        <p:spPr bwMode="auto">
          <a:xfrm>
            <a:off x="5817361" y="3227618"/>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pic>
        <p:nvPicPr>
          <p:cNvPr id="5" name="Picture 4">
            <a:extLst>
              <a:ext uri="{FF2B5EF4-FFF2-40B4-BE49-F238E27FC236}">
                <a16:creationId xmlns:a16="http://schemas.microsoft.com/office/drawing/2014/main" id="{84F9B49A-7FB7-F9F7-1DF3-D0AF79E6A7B3}"/>
              </a:ext>
            </a:extLst>
          </p:cNvPr>
          <p:cNvPicPr>
            <a:picLocks noChangeAspect="1"/>
          </p:cNvPicPr>
          <p:nvPr/>
        </p:nvPicPr>
        <p:blipFill rotWithShape="1">
          <a:blip r:embed="rId3">
            <a:extLst>
              <a:ext uri="{28A0092B-C50C-407E-A947-70E740481C1C}">
                <a14:useLocalDpi xmlns:a14="http://schemas.microsoft.com/office/drawing/2010/main" val="0"/>
              </a:ext>
            </a:extLst>
          </a:blip>
          <a:srcRect l="72505" t="66815" r="4006" b="7162"/>
          <a:stretch/>
        </p:blipFill>
        <p:spPr>
          <a:xfrm>
            <a:off x="6635885" y="4747610"/>
            <a:ext cx="2295943" cy="1511684"/>
          </a:xfrm>
          <a:prstGeom prst="rect">
            <a:avLst/>
          </a:prstGeom>
        </p:spPr>
      </p:pic>
      <p:sp>
        <p:nvSpPr>
          <p:cNvPr id="6" name="TextBox 12">
            <a:extLst>
              <a:ext uri="{FF2B5EF4-FFF2-40B4-BE49-F238E27FC236}">
                <a16:creationId xmlns:a16="http://schemas.microsoft.com/office/drawing/2014/main" id="{7318013B-C347-98EE-D756-2C08F14F82D7}"/>
              </a:ext>
            </a:extLst>
          </p:cNvPr>
          <p:cNvSpPr txBox="1">
            <a:spLocks noChangeArrowheads="1"/>
          </p:cNvSpPr>
          <p:nvPr/>
        </p:nvSpPr>
        <p:spPr bwMode="auto">
          <a:xfrm>
            <a:off x="6007221" y="2564443"/>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South American Plate</a:t>
            </a:r>
          </a:p>
        </p:txBody>
      </p:sp>
      <p:sp>
        <p:nvSpPr>
          <p:cNvPr id="7" name="TextBox 12">
            <a:extLst>
              <a:ext uri="{FF2B5EF4-FFF2-40B4-BE49-F238E27FC236}">
                <a16:creationId xmlns:a16="http://schemas.microsoft.com/office/drawing/2014/main" id="{393A7D7B-7316-8A32-2BAF-3A557407F692}"/>
              </a:ext>
            </a:extLst>
          </p:cNvPr>
          <p:cNvSpPr txBox="1">
            <a:spLocks noChangeArrowheads="1"/>
          </p:cNvSpPr>
          <p:nvPr/>
        </p:nvSpPr>
        <p:spPr bwMode="auto">
          <a:xfrm>
            <a:off x="3962400" y="3496515"/>
            <a:ext cx="1389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dirty="0">
                <a:solidFill>
                  <a:schemeClr val="bg1"/>
                </a:solidFill>
                <a:latin typeface="Arial" panose="020B0604020202020204" pitchFamily="34" charset="0"/>
              </a:rPr>
              <a:t>Nazca Plate</a:t>
            </a:r>
          </a:p>
        </p:txBody>
      </p:sp>
      <p:sp>
        <p:nvSpPr>
          <p:cNvPr id="8" name="TextBox 7">
            <a:extLst>
              <a:ext uri="{FF2B5EF4-FFF2-40B4-BE49-F238E27FC236}">
                <a16:creationId xmlns:a16="http://schemas.microsoft.com/office/drawing/2014/main" id="{CF0BDBA7-1CAE-932C-0880-2A122855F2AE}"/>
              </a:ext>
            </a:extLst>
          </p:cNvPr>
          <p:cNvSpPr txBox="1"/>
          <p:nvPr/>
        </p:nvSpPr>
        <p:spPr>
          <a:xfrm>
            <a:off x="5846315" y="3019055"/>
            <a:ext cx="1099981" cy="307777"/>
          </a:xfrm>
          <a:prstGeom prst="rect">
            <a:avLst/>
          </a:prstGeom>
          <a:noFill/>
        </p:spPr>
        <p:txBody>
          <a:bodyPr wrap="none" rtlCol="0">
            <a:spAutoFit/>
          </a:bodyPr>
          <a:lstStyle/>
          <a:p>
            <a:r>
              <a:rPr lang="en-US" sz="14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Earthquake</a:t>
            </a:r>
            <a:endParaRPr lang="en-US" sz="1400" dirty="0">
              <a:solidFill>
                <a:schemeClr val="bg1"/>
              </a:solidFill>
            </a:endParaRPr>
          </a:p>
        </p:txBody>
      </p:sp>
      <p:sp>
        <p:nvSpPr>
          <p:cNvPr id="9" name="TextBox 8">
            <a:extLst>
              <a:ext uri="{FF2B5EF4-FFF2-40B4-BE49-F238E27FC236}">
                <a16:creationId xmlns:a16="http://schemas.microsoft.com/office/drawing/2014/main" id="{E6679D5B-A686-3718-BDDD-3257EEA9517D}"/>
              </a:ext>
            </a:extLst>
          </p:cNvPr>
          <p:cNvSpPr txBox="1"/>
          <p:nvPr/>
        </p:nvSpPr>
        <p:spPr>
          <a:xfrm>
            <a:off x="6191723" y="2045670"/>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0" name="Straight Arrow Connector 9">
            <a:extLst>
              <a:ext uri="{FF2B5EF4-FFF2-40B4-BE49-F238E27FC236}">
                <a16:creationId xmlns:a16="http://schemas.microsoft.com/office/drawing/2014/main" id="{F76B7199-A93F-EB8C-D045-6D3E1EC1360F}"/>
              </a:ext>
            </a:extLst>
          </p:cNvPr>
          <p:cNvCxnSpPr>
            <a:cxnSpLocks/>
          </p:cNvCxnSpPr>
          <p:nvPr/>
        </p:nvCxnSpPr>
        <p:spPr>
          <a:xfrm flipH="1">
            <a:off x="5928361" y="2204001"/>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7E594456-0235-F129-BCAE-31D3AAFB4AE9}"/>
              </a:ext>
            </a:extLst>
          </p:cNvPr>
          <p:cNvSpPr txBox="1"/>
          <p:nvPr/>
        </p:nvSpPr>
        <p:spPr>
          <a:xfrm>
            <a:off x="6502948" y="4291306"/>
            <a:ext cx="891141" cy="276999"/>
          </a:xfrm>
          <a:prstGeom prst="rect">
            <a:avLst/>
          </a:prstGeom>
          <a:noFill/>
        </p:spPr>
        <p:txBody>
          <a:bodyPr wrap="none" rtlCol="0">
            <a:spAutoFit/>
          </a:bodyPr>
          <a:lstStyle/>
          <a:p>
            <a:r>
              <a:rPr lang="en-US" sz="1200" dirty="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Volcanoes</a:t>
            </a:r>
          </a:p>
        </p:txBody>
      </p:sp>
      <p:cxnSp>
        <p:nvCxnSpPr>
          <p:cNvPr id="12" name="Straight Arrow Connector 11">
            <a:extLst>
              <a:ext uri="{FF2B5EF4-FFF2-40B4-BE49-F238E27FC236}">
                <a16:creationId xmlns:a16="http://schemas.microsoft.com/office/drawing/2014/main" id="{B74D8E04-036A-DB9B-9A30-06963939937D}"/>
              </a:ext>
            </a:extLst>
          </p:cNvPr>
          <p:cNvCxnSpPr>
            <a:cxnSpLocks/>
          </p:cNvCxnSpPr>
          <p:nvPr/>
        </p:nvCxnSpPr>
        <p:spPr>
          <a:xfrm flipH="1" flipV="1">
            <a:off x="6601066" y="4067997"/>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AE68D2C-C4C5-865E-086C-4A511F92599E}"/>
              </a:ext>
            </a:extLst>
          </p:cNvPr>
          <p:cNvCxnSpPr>
            <a:cxnSpLocks/>
          </p:cNvCxnSpPr>
          <p:nvPr/>
        </p:nvCxnSpPr>
        <p:spPr>
          <a:xfrm flipH="1">
            <a:off x="6416387" y="4555737"/>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Google Shape;171;p18">
            <a:extLst>
              <a:ext uri="{FF2B5EF4-FFF2-40B4-BE49-F238E27FC236}">
                <a16:creationId xmlns:a16="http://schemas.microsoft.com/office/drawing/2014/main" id="{B7C6C85E-E3B0-FE78-99AC-5293A98FCA7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088548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22" name="Picture 21" descr="A map of the ocean&#10;&#10;Description automatically generated">
            <a:extLst>
              <a:ext uri="{FF2B5EF4-FFF2-40B4-BE49-F238E27FC236}">
                <a16:creationId xmlns:a16="http://schemas.microsoft.com/office/drawing/2014/main" id="{4F033C15-C5F0-8F8E-64EA-901A1C36C57D}"/>
              </a:ext>
            </a:extLst>
          </p:cNvPr>
          <p:cNvPicPr>
            <a:picLocks noChangeAspect="1"/>
          </p:cNvPicPr>
          <p:nvPr/>
        </p:nvPicPr>
        <p:blipFill>
          <a:blip r:embed="rId3"/>
          <a:stretch>
            <a:fillRect/>
          </a:stretch>
        </p:blipFill>
        <p:spPr>
          <a:xfrm>
            <a:off x="4494915" y="1688283"/>
            <a:ext cx="4583069" cy="4167383"/>
          </a:xfrm>
          <a:prstGeom prst="rect">
            <a:avLst/>
          </a:prstGeom>
          <a:ln>
            <a:solidFill>
              <a:schemeClr val="tx1"/>
            </a:solidFill>
          </a:ln>
        </p:spPr>
      </p:pic>
      <p:pic>
        <p:nvPicPr>
          <p:cNvPr id="2" name="Picture 1" descr="Diagram&#10;&#10;Description automatically generated">
            <a:extLst>
              <a:ext uri="{FF2B5EF4-FFF2-40B4-BE49-F238E27FC236}">
                <a16:creationId xmlns:a16="http://schemas.microsoft.com/office/drawing/2014/main" id="{BF51BC3A-31BC-A458-95E9-77E0AA3EDB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374" y="4627962"/>
            <a:ext cx="3608468" cy="1968255"/>
          </a:xfrm>
          <a:prstGeom prst="rect">
            <a:avLst/>
          </a:prstGeom>
          <a:ln w="12700">
            <a:solidFill>
              <a:schemeClr val="tx1"/>
            </a:solidFill>
          </a:ln>
        </p:spPr>
      </p:pic>
      <p:sp>
        <p:nvSpPr>
          <p:cNvPr id="4" name="TextBox 9">
            <a:extLst>
              <a:ext uri="{FF2B5EF4-FFF2-40B4-BE49-F238E27FC236}">
                <a16:creationId xmlns:a16="http://schemas.microsoft.com/office/drawing/2014/main" id="{E8207C42-4C91-6090-7F23-F274E7AF0FF2}"/>
              </a:ext>
            </a:extLst>
          </p:cNvPr>
          <p:cNvSpPr txBox="1">
            <a:spLocks noChangeArrowheads="1"/>
          </p:cNvSpPr>
          <p:nvPr/>
        </p:nvSpPr>
        <p:spPr bwMode="auto">
          <a:xfrm>
            <a:off x="275841" y="1150444"/>
            <a:ext cx="4138836"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Epicenters are shown on a map of historic seismicity on the right</a:t>
            </a:r>
            <a:r>
              <a:rPr lang="en-US" altLang="en-US" sz="1800" dirty="0">
                <a:latin typeface="Arial" panose="020B0604020202020204" pitchFamily="34" charset="0"/>
              </a:rPr>
              <a:t>.  Earthquakes between the Nazca and South American plates and within the Nazca Plate increase in depth from west to east.  </a:t>
            </a:r>
          </a:p>
          <a:p>
            <a:pPr eaLnBrk="1" hangingPunct="1">
              <a:lnSpc>
                <a:spcPts val="2000"/>
              </a:lnSpc>
              <a:spcBef>
                <a:spcPct val="0"/>
              </a:spcBef>
              <a:buFontTx/>
              <a:buNone/>
            </a:pPr>
            <a:endParaRPr lang="en-US" altLang="en-US" sz="1800" dirty="0">
              <a:latin typeface="Arial" panose="020B0604020202020204" pitchFamily="34" charset="0"/>
              <a:ea typeface="ＭＳ Ｐゴシック" panose="020B0600070205080204" pitchFamily="34" charset="-128"/>
            </a:endParaRPr>
          </a:p>
          <a:p>
            <a:pPr eaLnBrk="1" hangingPunct="1">
              <a:lnSpc>
                <a:spcPts val="2000"/>
              </a:lnSpc>
              <a:spcBef>
                <a:spcPct val="0"/>
              </a:spcBef>
              <a:buFontTx/>
              <a:buNone/>
            </a:pPr>
            <a:r>
              <a:rPr lang="en-US" altLang="en-US" sz="1800" dirty="0">
                <a:latin typeface="Arial" panose="020B0604020202020204" pitchFamily="34" charset="0"/>
                <a:ea typeface="ＭＳ Ｐゴシック" panose="020B0600070205080204" pitchFamily="34" charset="-128"/>
              </a:rPr>
              <a:t>A</a:t>
            </a:r>
            <a:r>
              <a:rPr lang="en-US" altLang="en-US" sz="1800" dirty="0">
                <a:latin typeface="Arial" panose="020B0604020202020204" pitchFamily="34" charset="0"/>
              </a:rPr>
              <a:t> 3D view along the cross section (</a:t>
            </a:r>
            <a:r>
              <a:rPr lang="en-US" altLang="en-US" sz="1800" b="1" dirty="0">
                <a:latin typeface="Myriad Pro Cond" panose="020B0506030403020204" pitchFamily="34" charset="0"/>
              </a:rPr>
              <a:t>A-A’</a:t>
            </a:r>
            <a:r>
              <a:rPr lang="en-US" altLang="en-US" sz="1800" dirty="0">
                <a:latin typeface="Arial" panose="020B0604020202020204" pitchFamily="34" charset="0"/>
              </a:rPr>
              <a:t>) is shown below. This earthquake occurred within the top of the Nazca Plate as it bends to dive more steeply beneath the South American Plate. </a:t>
            </a:r>
            <a:endParaRPr lang="en-US" altLang="en-US" sz="1800" dirty="0">
              <a:latin typeface="Arial" panose="020B0604020202020204" pitchFamily="34" charset="0"/>
              <a:ea typeface="ＭＳ Ｐゴシック" panose="020B0600070205080204" pitchFamily="34" charset="-128"/>
            </a:endParaRPr>
          </a:p>
        </p:txBody>
      </p:sp>
      <p:sp>
        <p:nvSpPr>
          <p:cNvPr id="5" name="TextBox 15">
            <a:extLst>
              <a:ext uri="{FF2B5EF4-FFF2-40B4-BE49-F238E27FC236}">
                <a16:creationId xmlns:a16="http://schemas.microsoft.com/office/drawing/2014/main" id="{861D4DE1-57E1-81D5-81BB-FB4058000013}"/>
              </a:ext>
            </a:extLst>
          </p:cNvPr>
          <p:cNvSpPr txBox="1">
            <a:spLocks noChangeArrowheads="1"/>
          </p:cNvSpPr>
          <p:nvPr/>
        </p:nvSpPr>
        <p:spPr bwMode="auto">
          <a:xfrm>
            <a:off x="4723179" y="6268344"/>
            <a:ext cx="44065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ea typeface="ＭＳ Ｐゴシック" panose="020B0600070205080204" pitchFamily="34" charset="-128"/>
              </a:rPr>
              <a:t>Maps generated using the IRIS Earthquake Browser</a:t>
            </a:r>
          </a:p>
        </p:txBody>
      </p:sp>
      <p:sp>
        <p:nvSpPr>
          <p:cNvPr id="6" name="TextBox 5">
            <a:extLst>
              <a:ext uri="{FF2B5EF4-FFF2-40B4-BE49-F238E27FC236}">
                <a16:creationId xmlns:a16="http://schemas.microsoft.com/office/drawing/2014/main" id="{32FEA19E-4FCF-34EB-AAA0-58F9DE769D53}"/>
              </a:ext>
            </a:extLst>
          </p:cNvPr>
          <p:cNvSpPr txBox="1"/>
          <p:nvPr/>
        </p:nvSpPr>
        <p:spPr>
          <a:xfrm>
            <a:off x="6969046" y="2804034"/>
            <a:ext cx="2003977" cy="643419"/>
          </a:xfrm>
          <a:prstGeom prst="rect">
            <a:avLst/>
          </a:prstGeom>
          <a:noFill/>
        </p:spPr>
        <p:txBody>
          <a:bodyPr wrap="square" rtlCol="0">
            <a:spAutoFit/>
          </a:bodyPr>
          <a:lstStyle/>
          <a:p>
            <a:pPr algn="ctr"/>
            <a:r>
              <a:rPr lang="en-US" b="1" dirty="0"/>
              <a:t>South American</a:t>
            </a:r>
          </a:p>
          <a:p>
            <a:pPr algn="ctr"/>
            <a:r>
              <a:rPr lang="en-US" b="1" dirty="0"/>
              <a:t>Plate</a:t>
            </a:r>
          </a:p>
        </p:txBody>
      </p:sp>
      <p:sp>
        <p:nvSpPr>
          <p:cNvPr id="7" name="TextBox 4">
            <a:extLst>
              <a:ext uri="{FF2B5EF4-FFF2-40B4-BE49-F238E27FC236}">
                <a16:creationId xmlns:a16="http://schemas.microsoft.com/office/drawing/2014/main" id="{33BEF49E-3E72-17C8-9BD5-FBB2ED5C27D0}"/>
              </a:ext>
            </a:extLst>
          </p:cNvPr>
          <p:cNvSpPr txBox="1">
            <a:spLocks noChangeArrowheads="1"/>
          </p:cNvSpPr>
          <p:nvPr/>
        </p:nvSpPr>
        <p:spPr bwMode="auto">
          <a:xfrm>
            <a:off x="4303362" y="3639584"/>
            <a:ext cx="14507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n-US" altLang="en-US" sz="1400" dirty="0">
                <a:solidFill>
                  <a:srgbClr val="FF0000"/>
                </a:solidFill>
                <a:latin typeface="Arial" panose="020B0604020202020204" pitchFamily="34" charset="0"/>
              </a:rPr>
              <a:t>M7.2 Earthquake</a:t>
            </a:r>
          </a:p>
        </p:txBody>
      </p:sp>
      <p:cxnSp>
        <p:nvCxnSpPr>
          <p:cNvPr id="8" name="Straight Arrow Connector 7">
            <a:extLst>
              <a:ext uri="{FF2B5EF4-FFF2-40B4-BE49-F238E27FC236}">
                <a16:creationId xmlns:a16="http://schemas.microsoft.com/office/drawing/2014/main" id="{88233846-9F77-DC61-CC6B-202699940F69}"/>
              </a:ext>
            </a:extLst>
          </p:cNvPr>
          <p:cNvCxnSpPr>
            <a:cxnSpLocks/>
          </p:cNvCxnSpPr>
          <p:nvPr/>
        </p:nvCxnSpPr>
        <p:spPr bwMode="auto">
          <a:xfrm>
            <a:off x="5721154" y="3876759"/>
            <a:ext cx="564759" cy="378676"/>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5F7820A3-EFFF-272D-DA79-181603E19BFB}"/>
              </a:ext>
            </a:extLst>
          </p:cNvPr>
          <p:cNvCxnSpPr>
            <a:cxnSpLocks/>
          </p:cNvCxnSpPr>
          <p:nvPr/>
        </p:nvCxnSpPr>
        <p:spPr bwMode="auto">
          <a:xfrm flipV="1">
            <a:off x="5562600" y="3910667"/>
            <a:ext cx="1787627" cy="66710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8" descr="DepthLegend.tiff">
            <a:extLst>
              <a:ext uri="{FF2B5EF4-FFF2-40B4-BE49-F238E27FC236}">
                <a16:creationId xmlns:a16="http://schemas.microsoft.com/office/drawing/2014/main" id="{F6C01D31-D9CD-5EF3-D9C3-29CC4D3DD77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2869" y="4528311"/>
            <a:ext cx="365760" cy="21547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2F96AF99-D2F7-7326-A94B-1C8A22CEC6E4}"/>
              </a:ext>
            </a:extLst>
          </p:cNvPr>
          <p:cNvSpPr txBox="1"/>
          <p:nvPr/>
        </p:nvSpPr>
        <p:spPr>
          <a:xfrm>
            <a:off x="5248656" y="4930752"/>
            <a:ext cx="1147502" cy="646331"/>
          </a:xfrm>
          <a:prstGeom prst="rect">
            <a:avLst/>
          </a:prstGeom>
          <a:noFill/>
        </p:spPr>
        <p:txBody>
          <a:bodyPr wrap="square" rtlCol="0">
            <a:spAutoFit/>
          </a:bodyPr>
          <a:lstStyle/>
          <a:p>
            <a:pPr algn="ctr"/>
            <a:r>
              <a:rPr lang="en-US" b="1" dirty="0"/>
              <a:t>Nazca</a:t>
            </a:r>
          </a:p>
          <a:p>
            <a:pPr algn="ctr"/>
            <a:r>
              <a:rPr lang="en-US" b="1" dirty="0"/>
              <a:t>Plate</a:t>
            </a:r>
          </a:p>
        </p:txBody>
      </p:sp>
      <p:sp>
        <p:nvSpPr>
          <p:cNvPr id="12" name="TextBox 11">
            <a:extLst>
              <a:ext uri="{FF2B5EF4-FFF2-40B4-BE49-F238E27FC236}">
                <a16:creationId xmlns:a16="http://schemas.microsoft.com/office/drawing/2014/main" id="{B33B9624-2C25-ACDB-7362-A32415407CC1}"/>
              </a:ext>
            </a:extLst>
          </p:cNvPr>
          <p:cNvSpPr txBox="1"/>
          <p:nvPr/>
        </p:nvSpPr>
        <p:spPr>
          <a:xfrm>
            <a:off x="4723179" y="1132204"/>
            <a:ext cx="4205840" cy="553998"/>
          </a:xfrm>
          <a:prstGeom prst="rect">
            <a:avLst/>
          </a:prstGeom>
          <a:noFill/>
        </p:spPr>
        <p:txBody>
          <a:bodyPr wrap="square" rtlCol="0">
            <a:spAutoFit/>
          </a:bodyPr>
          <a:lstStyle/>
          <a:p>
            <a:pPr algn="ctr"/>
            <a:r>
              <a:rPr lang="en-US" dirty="0"/>
              <a:t>25 years of earthquakes &gt; M4</a:t>
            </a:r>
          </a:p>
          <a:p>
            <a:pPr algn="ctr"/>
            <a:r>
              <a:rPr lang="en-US" sz="1600" dirty="0"/>
              <a:t>1999–2024</a:t>
            </a:r>
          </a:p>
        </p:txBody>
      </p:sp>
      <p:sp>
        <p:nvSpPr>
          <p:cNvPr id="13" name="TextBox 12">
            <a:extLst>
              <a:ext uri="{FF2B5EF4-FFF2-40B4-BE49-F238E27FC236}">
                <a16:creationId xmlns:a16="http://schemas.microsoft.com/office/drawing/2014/main" id="{A6C9AF75-113A-750D-DC74-698A4342495D}"/>
              </a:ext>
            </a:extLst>
          </p:cNvPr>
          <p:cNvSpPr txBox="1"/>
          <p:nvPr/>
        </p:nvSpPr>
        <p:spPr>
          <a:xfrm>
            <a:off x="5257800" y="4389652"/>
            <a:ext cx="304800" cy="369332"/>
          </a:xfrm>
          <a:prstGeom prst="rect">
            <a:avLst/>
          </a:prstGeom>
          <a:noFill/>
        </p:spPr>
        <p:txBody>
          <a:bodyPr wrap="square" rtlCol="0">
            <a:spAutoFit/>
          </a:bodyPr>
          <a:lstStyle/>
          <a:p>
            <a:r>
              <a:rPr lang="en-US" b="1" dirty="0">
                <a:latin typeface="Myriad Pro Cond" panose="020B0506030403020204" pitchFamily="34" charset="0"/>
              </a:rPr>
              <a:t>A</a:t>
            </a:r>
          </a:p>
        </p:txBody>
      </p:sp>
      <p:sp>
        <p:nvSpPr>
          <p:cNvPr id="14" name="TextBox 13">
            <a:extLst>
              <a:ext uri="{FF2B5EF4-FFF2-40B4-BE49-F238E27FC236}">
                <a16:creationId xmlns:a16="http://schemas.microsoft.com/office/drawing/2014/main" id="{5E75C0F2-50EA-BB3D-2BF0-6C1CADD5E558}"/>
              </a:ext>
            </a:extLst>
          </p:cNvPr>
          <p:cNvSpPr txBox="1"/>
          <p:nvPr/>
        </p:nvSpPr>
        <p:spPr>
          <a:xfrm>
            <a:off x="7336322" y="3696765"/>
            <a:ext cx="522025" cy="369332"/>
          </a:xfrm>
          <a:prstGeom prst="rect">
            <a:avLst/>
          </a:prstGeom>
          <a:noFill/>
        </p:spPr>
        <p:txBody>
          <a:bodyPr wrap="square" rtlCol="0">
            <a:spAutoFit/>
          </a:bodyPr>
          <a:lstStyle/>
          <a:p>
            <a:r>
              <a:rPr lang="en-US" b="1" dirty="0">
                <a:latin typeface="Myriad Pro Cond" panose="020B0506030403020204" pitchFamily="34" charset="0"/>
              </a:rPr>
              <a:t>A’</a:t>
            </a:r>
          </a:p>
        </p:txBody>
      </p:sp>
      <p:sp>
        <p:nvSpPr>
          <p:cNvPr id="15" name="TextBox 14">
            <a:extLst>
              <a:ext uri="{FF2B5EF4-FFF2-40B4-BE49-F238E27FC236}">
                <a16:creationId xmlns:a16="http://schemas.microsoft.com/office/drawing/2014/main" id="{00642287-4EA3-303B-4E84-E437D012B5E4}"/>
              </a:ext>
            </a:extLst>
          </p:cNvPr>
          <p:cNvSpPr txBox="1"/>
          <p:nvPr/>
        </p:nvSpPr>
        <p:spPr>
          <a:xfrm>
            <a:off x="759561" y="4304124"/>
            <a:ext cx="304800" cy="338554"/>
          </a:xfrm>
          <a:prstGeom prst="rect">
            <a:avLst/>
          </a:prstGeom>
          <a:noFill/>
        </p:spPr>
        <p:txBody>
          <a:bodyPr wrap="square" rtlCol="0">
            <a:spAutoFit/>
          </a:bodyPr>
          <a:lstStyle/>
          <a:p>
            <a:r>
              <a:rPr lang="en-US" sz="1600" b="1" dirty="0">
                <a:latin typeface="Myriad Pro Cond" panose="020B0506030403020204" pitchFamily="34" charset="0"/>
              </a:rPr>
              <a:t>A</a:t>
            </a:r>
          </a:p>
        </p:txBody>
      </p:sp>
      <p:sp>
        <p:nvSpPr>
          <p:cNvPr id="16" name="TextBox 15">
            <a:extLst>
              <a:ext uri="{FF2B5EF4-FFF2-40B4-BE49-F238E27FC236}">
                <a16:creationId xmlns:a16="http://schemas.microsoft.com/office/drawing/2014/main" id="{1DF18A94-0BEA-70B5-B1C3-E21F4A840986}"/>
              </a:ext>
            </a:extLst>
          </p:cNvPr>
          <p:cNvSpPr txBox="1"/>
          <p:nvPr/>
        </p:nvSpPr>
        <p:spPr>
          <a:xfrm>
            <a:off x="4123695" y="4304124"/>
            <a:ext cx="522025" cy="338554"/>
          </a:xfrm>
          <a:prstGeom prst="rect">
            <a:avLst/>
          </a:prstGeom>
          <a:noFill/>
        </p:spPr>
        <p:txBody>
          <a:bodyPr wrap="square" rtlCol="0">
            <a:spAutoFit/>
          </a:bodyPr>
          <a:lstStyle/>
          <a:p>
            <a:r>
              <a:rPr lang="en-US" sz="1600" b="1" dirty="0">
                <a:latin typeface="Myriad Pro Cond" panose="020B0506030403020204" pitchFamily="34" charset="0"/>
              </a:rPr>
              <a:t>A’</a:t>
            </a:r>
          </a:p>
        </p:txBody>
      </p:sp>
      <p:sp>
        <p:nvSpPr>
          <p:cNvPr id="17" name="TextBox 4">
            <a:extLst>
              <a:ext uri="{FF2B5EF4-FFF2-40B4-BE49-F238E27FC236}">
                <a16:creationId xmlns:a16="http://schemas.microsoft.com/office/drawing/2014/main" id="{7D221F3A-4ACA-38FB-FA33-93286BDA578F}"/>
              </a:ext>
            </a:extLst>
          </p:cNvPr>
          <p:cNvSpPr txBox="1">
            <a:spLocks noChangeArrowheads="1"/>
          </p:cNvSpPr>
          <p:nvPr/>
        </p:nvSpPr>
        <p:spPr bwMode="auto">
          <a:xfrm>
            <a:off x="1364615" y="5810443"/>
            <a:ext cx="14507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200" dirty="0">
                <a:solidFill>
                  <a:srgbClr val="FF0000"/>
                </a:solidFill>
                <a:latin typeface="Arial" panose="020B0604020202020204" pitchFamily="34" charset="0"/>
              </a:rPr>
              <a:t>M7.2 Earthquake</a:t>
            </a:r>
          </a:p>
        </p:txBody>
      </p:sp>
      <p:cxnSp>
        <p:nvCxnSpPr>
          <p:cNvPr id="18" name="Straight Arrow Connector 17">
            <a:extLst>
              <a:ext uri="{FF2B5EF4-FFF2-40B4-BE49-F238E27FC236}">
                <a16:creationId xmlns:a16="http://schemas.microsoft.com/office/drawing/2014/main" id="{0D91D573-7081-2BC2-D045-D0E6399AFBB0}"/>
              </a:ext>
            </a:extLst>
          </p:cNvPr>
          <p:cNvCxnSpPr>
            <a:cxnSpLocks/>
          </p:cNvCxnSpPr>
          <p:nvPr/>
        </p:nvCxnSpPr>
        <p:spPr bwMode="auto">
          <a:xfrm flipV="1">
            <a:off x="1857518" y="4872040"/>
            <a:ext cx="166545" cy="988753"/>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Google Shape;98;p14">
            <a:extLst>
              <a:ext uri="{FF2B5EF4-FFF2-40B4-BE49-F238E27FC236}">
                <a16:creationId xmlns:a16="http://schemas.microsoft.com/office/drawing/2014/main" id="{F984EA20-EA9B-A91A-D211-D229C23813B3}"/>
              </a:ext>
            </a:extLst>
          </p:cNvPr>
          <p:cNvSpPr txBox="1"/>
          <p:nvPr/>
        </p:nvSpPr>
        <p:spPr>
          <a:xfrm>
            <a:off x="1233499" y="0"/>
            <a:ext cx="40179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832914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8" name="Google Shape;98;p14"/>
          <p:cNvSpPr txBox="1"/>
          <p:nvPr/>
        </p:nvSpPr>
        <p:spPr>
          <a:xfrm>
            <a:off x="1233499" y="0"/>
            <a:ext cx="40179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7.2</a:t>
            </a:r>
            <a:r>
              <a:rPr lang="en-US" sz="2400" b="1" dirty="0">
                <a:solidFill>
                  <a:srgbClr val="10478B"/>
                </a:solidFill>
                <a:latin typeface="Arial"/>
                <a:ea typeface="Arial"/>
                <a:cs typeface="Arial"/>
                <a:sym typeface="Arial"/>
              </a:rPr>
              <a:t> </a:t>
            </a:r>
            <a:r>
              <a:rPr lang="en-US" sz="2400" b="1" dirty="0">
                <a:solidFill>
                  <a:srgbClr val="10478B"/>
                </a:solidFill>
              </a:rPr>
              <a:t>PERU</a:t>
            </a:r>
            <a:br>
              <a:rPr lang="en-US" sz="4300" b="1" dirty="0">
                <a:solidFill>
                  <a:srgbClr val="10478B"/>
                </a:solidFill>
                <a:latin typeface="Arial"/>
                <a:ea typeface="Arial"/>
                <a:cs typeface="Arial"/>
                <a:sym typeface="Arial"/>
              </a:rPr>
            </a:br>
            <a:r>
              <a:rPr lang="en-US" sz="1800" b="1" dirty="0">
                <a:solidFill>
                  <a:srgbClr val="10478B"/>
                </a:solidFill>
              </a:rPr>
              <a:t>Fri</a:t>
            </a:r>
            <a:r>
              <a:rPr lang="en-US" sz="1800" b="1" dirty="0">
                <a:solidFill>
                  <a:srgbClr val="10478B"/>
                </a:solidFill>
                <a:latin typeface="Arial"/>
                <a:ea typeface="Arial"/>
                <a:cs typeface="Arial"/>
                <a:sym typeface="Arial"/>
              </a:rPr>
              <a:t>day,  </a:t>
            </a:r>
            <a:r>
              <a:rPr lang="en-US" sz="1800" b="1" dirty="0">
                <a:solidFill>
                  <a:srgbClr val="10478B"/>
                </a:solidFill>
              </a:rPr>
              <a:t>June</a:t>
            </a:r>
            <a:r>
              <a:rPr lang="en-US" sz="1800" b="1" dirty="0">
                <a:solidFill>
                  <a:srgbClr val="10478B"/>
                </a:solidFill>
                <a:latin typeface="Arial"/>
                <a:ea typeface="Arial"/>
                <a:cs typeface="Arial"/>
                <a:sym typeface="Arial"/>
              </a:rPr>
              <a:t> 2</a:t>
            </a:r>
            <a:r>
              <a:rPr lang="en-US" sz="1800" b="1" dirty="0">
                <a:solidFill>
                  <a:srgbClr val="10478B"/>
                </a:solidFill>
              </a:rPr>
              <a:t>8</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5</a:t>
            </a:r>
            <a:r>
              <a:rPr lang="en-US" sz="1800" b="1" dirty="0">
                <a:solidFill>
                  <a:srgbClr val="10478B"/>
                </a:solidFill>
                <a:latin typeface="Arial"/>
                <a:ea typeface="Arial"/>
                <a:cs typeface="Arial"/>
                <a:sym typeface="Arial"/>
              </a:rPr>
              <a:t>:</a:t>
            </a:r>
            <a:r>
              <a:rPr lang="en-US" sz="1800" b="1" dirty="0">
                <a:solidFill>
                  <a:srgbClr val="10478B"/>
                </a:solidFill>
              </a:rPr>
              <a:t>3</a:t>
            </a:r>
            <a:r>
              <a:rPr lang="en-US" sz="1800" b="1" dirty="0">
                <a:solidFill>
                  <a:srgbClr val="10478B"/>
                </a:solidFill>
                <a:latin typeface="Arial"/>
                <a:ea typeface="Arial"/>
                <a:cs typeface="Arial"/>
                <a:sym typeface="Arial"/>
              </a:rPr>
              <a:t>6:</a:t>
            </a:r>
            <a:r>
              <a:rPr lang="en-US" sz="1800" b="1" dirty="0">
                <a:solidFill>
                  <a:srgbClr val="10478B"/>
                </a:solidFill>
              </a:rPr>
              <a:t>37</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00" name="Google Shape;100;p14"/>
          <p:cNvPicPr preferRelativeResize="0">
            <a:picLocks noChangeAspect="1"/>
          </p:cNvPicPr>
          <p:nvPr/>
        </p:nvPicPr>
        <p:blipFill>
          <a:blip r:embed="rId3">
            <a:alphaModFix/>
          </a:blip>
          <a:stretch>
            <a:fillRect/>
          </a:stretch>
        </p:blipFill>
        <p:spPr>
          <a:xfrm>
            <a:off x="5365470" y="3087761"/>
            <a:ext cx="3386406" cy="2539790"/>
          </a:xfrm>
          <a:prstGeom prst="rect">
            <a:avLst/>
          </a:prstGeom>
          <a:noFill/>
          <a:ln w="12700" cap="flat" cmpd="sng">
            <a:solidFill>
              <a:schemeClr val="tx1"/>
            </a:solidFill>
            <a:prstDash val="solid"/>
            <a:round/>
            <a:headEnd type="none" w="sm" len="sm"/>
            <a:tailEnd type="none" w="sm" len="sm"/>
          </a:ln>
        </p:spPr>
      </p:pic>
      <p:pic>
        <p:nvPicPr>
          <p:cNvPr id="102" name="Google Shape;102;p14"/>
          <p:cNvPicPr preferRelativeResize="0"/>
          <p:nvPr/>
        </p:nvPicPr>
        <p:blipFill>
          <a:blip r:embed="rId4">
            <a:alphaModFix/>
          </a:blip>
          <a:stretch>
            <a:fillRect/>
          </a:stretch>
        </p:blipFill>
        <p:spPr>
          <a:xfrm rot="-1426527">
            <a:off x="8247731" y="1583983"/>
            <a:ext cx="492312" cy="493995"/>
          </a:xfrm>
          <a:prstGeom prst="rect">
            <a:avLst/>
          </a:prstGeom>
          <a:noFill/>
          <a:ln>
            <a:noFill/>
          </a:ln>
        </p:spPr>
      </p:pic>
      <p:pic>
        <p:nvPicPr>
          <p:cNvPr id="103" name="Google Shape;103;p14"/>
          <p:cNvPicPr preferRelativeResize="0"/>
          <p:nvPr/>
        </p:nvPicPr>
        <p:blipFill>
          <a:blip r:embed="rId4">
            <a:alphaModFix/>
          </a:blip>
          <a:stretch>
            <a:fillRect/>
          </a:stretch>
        </p:blipFill>
        <p:spPr>
          <a:xfrm rot="-4872204">
            <a:off x="6040983" y="1806007"/>
            <a:ext cx="492309" cy="493997"/>
          </a:xfrm>
          <a:prstGeom prst="rect">
            <a:avLst/>
          </a:prstGeom>
          <a:noFill/>
          <a:ln>
            <a:noFill/>
          </a:ln>
        </p:spPr>
      </p:pic>
      <p:pic>
        <p:nvPicPr>
          <p:cNvPr id="104" name="Google Shape;104;p14"/>
          <p:cNvPicPr preferRelativeResize="0"/>
          <p:nvPr/>
        </p:nvPicPr>
        <p:blipFill>
          <a:blip r:embed="rId4">
            <a:alphaModFix/>
          </a:blip>
          <a:stretch>
            <a:fillRect/>
          </a:stretch>
        </p:blipFill>
        <p:spPr>
          <a:xfrm rot="-4360699">
            <a:off x="6724680" y="1175083"/>
            <a:ext cx="492313" cy="493996"/>
          </a:xfrm>
          <a:prstGeom prst="rect">
            <a:avLst/>
          </a:prstGeom>
          <a:noFill/>
          <a:ln>
            <a:noFill/>
          </a:ln>
        </p:spPr>
      </p:pic>
      <p:pic>
        <p:nvPicPr>
          <p:cNvPr id="105" name="Google Shape;105;p14"/>
          <p:cNvPicPr preferRelativeResize="0"/>
          <p:nvPr/>
        </p:nvPicPr>
        <p:blipFill>
          <a:blip r:embed="rId4">
            <a:alphaModFix/>
          </a:blip>
          <a:stretch>
            <a:fillRect/>
          </a:stretch>
        </p:blipFill>
        <p:spPr>
          <a:xfrm rot="-3016839">
            <a:off x="7493432" y="1881359"/>
            <a:ext cx="492310" cy="493995"/>
          </a:xfrm>
          <a:prstGeom prst="rect">
            <a:avLst/>
          </a:prstGeom>
          <a:noFill/>
          <a:ln>
            <a:noFill/>
          </a:ln>
        </p:spPr>
      </p:pic>
      <p:cxnSp>
        <p:nvCxnSpPr>
          <p:cNvPr id="106" name="Google Shape;106;p14"/>
          <p:cNvCxnSpPr/>
          <p:nvPr/>
        </p:nvCxnSpPr>
        <p:spPr>
          <a:xfrm>
            <a:off x="6506127" y="2323395"/>
            <a:ext cx="1211700" cy="864300"/>
          </a:xfrm>
          <a:prstGeom prst="straightConnector1">
            <a:avLst/>
          </a:prstGeom>
          <a:noFill/>
          <a:ln w="19050" cap="flat" cmpd="sng">
            <a:solidFill>
              <a:srgbClr val="1F497D"/>
            </a:solidFill>
            <a:prstDash val="dot"/>
            <a:round/>
            <a:headEnd type="none" w="med" len="med"/>
            <a:tailEnd type="none" w="med" len="med"/>
          </a:ln>
        </p:spPr>
      </p:cxnSp>
      <p:cxnSp>
        <p:nvCxnSpPr>
          <p:cNvPr id="107" name="Google Shape;107;p14"/>
          <p:cNvCxnSpPr/>
          <p:nvPr/>
        </p:nvCxnSpPr>
        <p:spPr>
          <a:xfrm>
            <a:off x="7133740" y="1730620"/>
            <a:ext cx="633600" cy="1443000"/>
          </a:xfrm>
          <a:prstGeom prst="straightConnector1">
            <a:avLst/>
          </a:prstGeom>
          <a:noFill/>
          <a:ln w="19050" cap="flat" cmpd="sng">
            <a:solidFill>
              <a:srgbClr val="1F497D"/>
            </a:solidFill>
            <a:prstDash val="dot"/>
            <a:round/>
            <a:headEnd type="none" w="med" len="med"/>
            <a:tailEnd type="none" w="med" len="med"/>
          </a:ln>
        </p:spPr>
      </p:cxnSp>
      <p:cxnSp>
        <p:nvCxnSpPr>
          <p:cNvPr id="108" name="Google Shape;108;p14"/>
          <p:cNvCxnSpPr/>
          <p:nvPr/>
        </p:nvCxnSpPr>
        <p:spPr>
          <a:xfrm>
            <a:off x="7767352" y="2475520"/>
            <a:ext cx="35400" cy="662700"/>
          </a:xfrm>
          <a:prstGeom prst="straightConnector1">
            <a:avLst/>
          </a:prstGeom>
          <a:noFill/>
          <a:ln w="19050" cap="flat" cmpd="sng">
            <a:solidFill>
              <a:srgbClr val="1F497D"/>
            </a:solidFill>
            <a:prstDash val="dot"/>
            <a:round/>
            <a:headEnd type="none" w="med" len="med"/>
            <a:tailEnd type="none" w="med" len="med"/>
          </a:ln>
        </p:spPr>
      </p:cxnSp>
      <p:cxnSp>
        <p:nvCxnSpPr>
          <p:cNvPr id="109" name="Google Shape;109;p14"/>
          <p:cNvCxnSpPr/>
          <p:nvPr/>
        </p:nvCxnSpPr>
        <p:spPr>
          <a:xfrm flipH="1">
            <a:off x="7887677" y="2156245"/>
            <a:ext cx="492600" cy="981900"/>
          </a:xfrm>
          <a:prstGeom prst="straightConnector1">
            <a:avLst/>
          </a:prstGeom>
          <a:noFill/>
          <a:ln w="19050" cap="flat" cmpd="sng">
            <a:solidFill>
              <a:srgbClr val="1F497D"/>
            </a:solidFill>
            <a:prstDash val="dot"/>
            <a:round/>
            <a:headEnd type="none" w="med" len="med"/>
            <a:tailEnd type="none" w="med" len="med"/>
          </a:ln>
        </p:spPr>
      </p:cxnSp>
      <p:sp>
        <p:nvSpPr>
          <p:cNvPr id="2" name="TextBox 1">
            <a:extLst>
              <a:ext uri="{FF2B5EF4-FFF2-40B4-BE49-F238E27FC236}">
                <a16:creationId xmlns:a16="http://schemas.microsoft.com/office/drawing/2014/main" id="{7B0A846D-BB3D-6213-2932-E4CC1BC58AFE}"/>
              </a:ext>
            </a:extLst>
          </p:cNvPr>
          <p:cNvSpPr txBox="1"/>
          <p:nvPr/>
        </p:nvSpPr>
        <p:spPr>
          <a:xfrm>
            <a:off x="386836" y="1233541"/>
            <a:ext cx="4791820" cy="5460982"/>
          </a:xfrm>
          <a:prstGeom prst="rect">
            <a:avLst/>
          </a:prstGeom>
          <a:noFill/>
        </p:spPr>
        <p:txBody>
          <a:bodyPr wrap="square" rtlCol="0">
            <a:spAutoFit/>
          </a:bodyPr>
          <a:lstStyle/>
          <a:p>
            <a:pPr>
              <a:lnSpc>
                <a:spcPts val="2000"/>
              </a:lnSpc>
            </a:pPr>
            <a:r>
              <a:rPr lang="en-US" sz="1600" dirty="0">
                <a:solidFill>
                  <a:schemeClr val="tx1"/>
                </a:solidFill>
              </a:rPr>
              <a:t>One of the ways we determine locations on Earth’s surface is from GPS observations.  </a:t>
            </a:r>
          </a:p>
          <a:p>
            <a:pPr>
              <a:lnSpc>
                <a:spcPts val="2000"/>
              </a:lnSpc>
            </a:pPr>
            <a:endParaRPr lang="en-US" sz="1600" dirty="0">
              <a:solidFill>
                <a:schemeClr val="tx1"/>
              </a:solidFill>
            </a:endParaRPr>
          </a:p>
          <a:p>
            <a:pPr>
              <a:lnSpc>
                <a:spcPts val="2000"/>
              </a:lnSpc>
            </a:pPr>
            <a:r>
              <a:rPr lang="en-US" sz="1600" dirty="0"/>
              <a:t>The time between when a signal leaves a satellite and when it arrives at a GPS </a:t>
            </a:r>
            <a:r>
              <a:rPr lang="en-US" sz="1600" dirty="0">
                <a:solidFill>
                  <a:srgbClr val="000000"/>
                </a:solidFill>
              </a:rPr>
              <a:t>station </a:t>
            </a:r>
            <a:r>
              <a:rPr lang="en-US" sz="1600" dirty="0"/>
              <a:t>determines distance </a:t>
            </a:r>
            <a:r>
              <a:rPr lang="en-US" sz="1600" dirty="0">
                <a:solidFill>
                  <a:srgbClr val="000000"/>
                </a:solidFill>
              </a:rPr>
              <a:t>from satellite to station.  If a GPS </a:t>
            </a:r>
            <a:r>
              <a:rPr lang="en-US" sz="1600" dirty="0"/>
              <a:t>station receives signals from four or more satellites, these observations can be used to determine the location of the station. This is the same way GPS works in your phone that can determine your location within 5 to 10 meters (15-30 feet).  But high-precision GPS observations used in tectonics research can determine location within millimeters (&lt;¼ inch).   </a:t>
            </a:r>
          </a:p>
          <a:p>
            <a:pPr>
              <a:lnSpc>
                <a:spcPts val="2000"/>
              </a:lnSpc>
            </a:pPr>
            <a:endParaRPr lang="en-US" sz="1600" dirty="0"/>
          </a:p>
          <a:p>
            <a:pPr>
              <a:lnSpc>
                <a:spcPts val="2000"/>
              </a:lnSpc>
            </a:pPr>
            <a:r>
              <a:rPr lang="en-US" sz="1600" dirty="0"/>
              <a:t>When high-precision GPS observations are available from a collection of stations over an interval of years to decades, </a:t>
            </a:r>
            <a:r>
              <a:rPr lang="en-US" sz="1600" dirty="0">
                <a:solidFill>
                  <a:srgbClr val="000000"/>
                </a:solidFill>
              </a:rPr>
              <a:t>changes in station locations allow scientists to determine motions between lithospheric plates and even deformation within plates.</a:t>
            </a:r>
          </a:p>
          <a:p>
            <a:pPr>
              <a:lnSpc>
                <a:spcPts val="2000"/>
              </a:lnSpc>
            </a:pPr>
            <a:endParaRPr lang="en-US" sz="1600" dirty="0"/>
          </a:p>
        </p:txBody>
      </p:sp>
      <p:sp>
        <p:nvSpPr>
          <p:cNvPr id="3" name="Google Shape;120;p14">
            <a:extLst>
              <a:ext uri="{FF2B5EF4-FFF2-40B4-BE49-F238E27FC236}">
                <a16:creationId xmlns:a16="http://schemas.microsoft.com/office/drawing/2014/main" id="{E4B13F48-D227-64D0-1314-8EBC6458EC5C}"/>
              </a:ext>
            </a:extLst>
          </p:cNvPr>
          <p:cNvSpPr txBox="1"/>
          <p:nvPr/>
        </p:nvSpPr>
        <p:spPr>
          <a:xfrm>
            <a:off x="5508477" y="5544413"/>
            <a:ext cx="3206999"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dirty="0"/>
              <a:t>GPS station at </a:t>
            </a:r>
            <a:r>
              <a:rPr lang="en-US" i="1" dirty="0" err="1"/>
              <a:t>Putre</a:t>
            </a:r>
            <a:r>
              <a:rPr lang="en-US" i="1" dirty="0"/>
              <a:t> in northern Chile</a:t>
            </a:r>
            <a:endParaRPr i="1" dirty="0">
              <a:solidFill>
                <a:srgbClr val="00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499</TotalTime>
  <Words>1940</Words>
  <Application>Microsoft Office PowerPoint</Application>
  <PresentationFormat>On-screen Show (4:3)</PresentationFormat>
  <Paragraphs>158</Paragraphs>
  <Slides>15</Slides>
  <Notes>15</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ＭＳ Ｐゴシック</vt:lpstr>
      <vt:lpstr>Arial</vt:lpstr>
      <vt:lpstr>Calibri</vt:lpstr>
      <vt:lpstr>Myriad Pro Cond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Kate Bravo</dc:creator>
  <cp:lastModifiedBy>Kate Bravo</cp:lastModifiedBy>
  <cp:revision>24</cp:revision>
  <dcterms:modified xsi:type="dcterms:W3CDTF">2024-06-30T13:24:02Z</dcterms:modified>
</cp:coreProperties>
</file>